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0" r:id="rId5"/>
  </p:sldMasterIdLst>
  <p:notesMasterIdLst>
    <p:notesMasterId r:id="rId15"/>
  </p:notesMasterIdLst>
  <p:handoutMasterIdLst>
    <p:handoutMasterId r:id="rId16"/>
  </p:handoutMasterIdLst>
  <p:sldIdLst>
    <p:sldId id="256" r:id="rId6"/>
    <p:sldId id="1828" r:id="rId7"/>
    <p:sldId id="1734" r:id="rId8"/>
    <p:sldId id="1829" r:id="rId9"/>
    <p:sldId id="1736" r:id="rId10"/>
    <p:sldId id="1737" r:id="rId11"/>
    <p:sldId id="1827" r:id="rId12"/>
    <p:sldId id="1830" r:id="rId13"/>
    <p:sldId id="1789" r:id="rId14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7416"/>
    <a:srgbClr val="FFA122"/>
    <a:srgbClr val="F8921A"/>
    <a:srgbClr val="DABB5A"/>
    <a:srgbClr val="E40520"/>
    <a:srgbClr val="FFFB7E"/>
    <a:srgbClr val="D4594A"/>
    <a:srgbClr val="EF1965"/>
    <a:srgbClr val="CC0000"/>
    <a:srgbClr val="865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3D6DD9-818A-F044-8D1B-264B749033A1}" v="2" dt="2020-11-27T07:53:41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2" autoAdjust="0"/>
    <p:restoredTop sz="94449" autoAdjust="0"/>
  </p:normalViewPr>
  <p:slideViewPr>
    <p:cSldViewPr snapToGrid="0">
      <p:cViewPr>
        <p:scale>
          <a:sx n="241" d="100"/>
          <a:sy n="241" d="100"/>
        </p:scale>
        <p:origin x="-50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08.09.22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my name is Christian, Guido and I,  like to talk to you about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16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0901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29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285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351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433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642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922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8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8C9246-B075-4E79-BDF1-59752D573E3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4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A3695493-7E1E-494E-A01C-27930C2DB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9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9F5E694F-1A66-4AF3-B2D7-B40B598AB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80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417AD76C-0FF4-43AD-8EEA-81398C0853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37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472C66-B85F-45CA-BDD0-35DC62F2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46BAA-92BE-40A4-8096-3E4B58CF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Bezeichnung Präsentation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81D8-2D2A-4D4D-A7A0-187A7460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182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5" name="Fußzeilenplatzhalter 2">
            <a:extLst>
              <a:ext uri="{FF2B5EF4-FFF2-40B4-BE49-F238E27FC236}">
                <a16:creationId xmlns:a16="http://schemas.microsoft.com/office/drawing/2014/main" id="{ED71D301-1DDD-4764-AF2C-0DA63CC08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6" name="Foliennummernplatzhalter 3">
            <a:extLst>
              <a:ext uri="{FF2B5EF4-FFF2-40B4-BE49-F238E27FC236}">
                <a16:creationId xmlns:a16="http://schemas.microsoft.com/office/drawing/2014/main" id="{4E2E08BF-2083-4828-9C67-36FA5D959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2" name="Datumsplatzhalter 4">
            <a:extLst>
              <a:ext uri="{FF2B5EF4-FFF2-40B4-BE49-F238E27FC236}">
                <a16:creationId xmlns:a16="http://schemas.microsoft.com/office/drawing/2014/main" id="{19DF91CB-17D8-44B9-8ADB-E874EC4CF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2332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386D8C58-CBB3-4D99-BCA1-0E45995D4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A0095DC1-A796-468C-B748-E8149A955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Datumsplatzhalter 4">
            <a:extLst>
              <a:ext uri="{FF2B5EF4-FFF2-40B4-BE49-F238E27FC236}">
                <a16:creationId xmlns:a16="http://schemas.microsoft.com/office/drawing/2014/main" id="{B0CE2033-35E3-400F-9498-C5495FE2A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4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B572AEEE-2411-4BE8-B80A-6E1BB65C4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E710A5F4-9AA2-4045-91B0-2B2EFF5DD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Datumsplatzhalter 4">
            <a:extLst>
              <a:ext uri="{FF2B5EF4-FFF2-40B4-BE49-F238E27FC236}">
                <a16:creationId xmlns:a16="http://schemas.microsoft.com/office/drawing/2014/main" id="{902707AB-038F-452D-835F-AB39DC150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093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691921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801522"/>
            <a:ext cx="8691921" cy="38140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908A8715-F203-4C35-82E3-66CC5B208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12628AC1-BCC1-414F-BFE1-A0173EF09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B22F62FE-E4C2-4055-8923-5E274803E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900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006" y="119961"/>
            <a:ext cx="8691921" cy="824768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1133898"/>
            <a:ext cx="8691921" cy="35115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Fußzeilenplatzhalter 2">
            <a:extLst>
              <a:ext uri="{FF2B5EF4-FFF2-40B4-BE49-F238E27FC236}">
                <a16:creationId xmlns:a16="http://schemas.microsoft.com/office/drawing/2014/main" id="{18D9738F-9266-4EEE-9B0A-238FB6628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2E011D60-6AA2-4A5F-A89B-B5930E733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Datumsplatzhalter 4">
            <a:extLst>
              <a:ext uri="{FF2B5EF4-FFF2-40B4-BE49-F238E27FC236}">
                <a16:creationId xmlns:a16="http://schemas.microsoft.com/office/drawing/2014/main" id="{A25A0DA4-3844-4BEF-B2A6-568F44D5C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102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691921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66007" y="801522"/>
            <a:ext cx="4305994" cy="38140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51933" y="801522"/>
            <a:ext cx="4305994" cy="38140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Fußzeilenplatzhalter 2">
            <a:extLst>
              <a:ext uri="{FF2B5EF4-FFF2-40B4-BE49-F238E27FC236}">
                <a16:creationId xmlns:a16="http://schemas.microsoft.com/office/drawing/2014/main" id="{D22A720C-19A5-4CF2-A957-F3F7B9991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F31262AC-B3C6-4439-9CCE-B32AE311C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9" name="Datumsplatzhalter 4">
            <a:extLst>
              <a:ext uri="{FF2B5EF4-FFF2-40B4-BE49-F238E27FC236}">
                <a16:creationId xmlns:a16="http://schemas.microsoft.com/office/drawing/2014/main" id="{B45BDA7A-6FED-4204-8FC6-717A7BBC0C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291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53503D-618D-4B70-AFC9-BE41DF386D7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5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0325" y="801522"/>
            <a:ext cx="2129661" cy="173313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3373" y="2314644"/>
            <a:ext cx="1938804" cy="173313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0325" y="2626919"/>
            <a:ext cx="2129661" cy="14182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573980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63374" y="801522"/>
            <a:ext cx="1938804" cy="141757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6006" y="801522"/>
            <a:ext cx="4289219" cy="324364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3" name="Fußzeilenplatzhalter 2">
            <a:extLst>
              <a:ext uri="{FF2B5EF4-FFF2-40B4-BE49-F238E27FC236}">
                <a16:creationId xmlns:a16="http://schemas.microsoft.com/office/drawing/2014/main" id="{09D48977-9EA6-4D7E-9A7F-A0541DEBB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24" name="Foliennummernplatzhalter 3">
            <a:extLst>
              <a:ext uri="{FF2B5EF4-FFF2-40B4-BE49-F238E27FC236}">
                <a16:creationId xmlns:a16="http://schemas.microsoft.com/office/drawing/2014/main" id="{67E8251E-7B09-4977-B3F7-0FA238938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5" name="Datumsplatzhalter 4">
            <a:extLst>
              <a:ext uri="{FF2B5EF4-FFF2-40B4-BE49-F238E27FC236}">
                <a16:creationId xmlns:a16="http://schemas.microsoft.com/office/drawing/2014/main" id="{D33199C3-DA03-4CEE-9DFC-4D2EEE03C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13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266005" y="2327179"/>
            <a:ext cx="8570303" cy="4891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1" y="1388878"/>
            <a:ext cx="8575995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60591" y="2922687"/>
            <a:ext cx="8575995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5" y="120885"/>
            <a:ext cx="8570305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801522"/>
            <a:ext cx="8570303" cy="48099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Fußzeilenplatzhalter 2">
            <a:extLst>
              <a:ext uri="{FF2B5EF4-FFF2-40B4-BE49-F238E27FC236}">
                <a16:creationId xmlns:a16="http://schemas.microsoft.com/office/drawing/2014/main" id="{F6604480-8A38-4026-B261-304A977D3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22" name="Foliennummernplatzhalter 3">
            <a:extLst>
              <a:ext uri="{FF2B5EF4-FFF2-40B4-BE49-F238E27FC236}">
                <a16:creationId xmlns:a16="http://schemas.microsoft.com/office/drawing/2014/main" id="{EAF163A4-0931-4EB6-823A-609BAB6E3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3" name="Datumsplatzhalter 4">
            <a:extLst>
              <a:ext uri="{FF2B5EF4-FFF2-40B4-BE49-F238E27FC236}">
                <a16:creationId xmlns:a16="http://schemas.microsoft.com/office/drawing/2014/main" id="{055FC4EB-BAEA-485C-8C07-FDDB635B2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3676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3359752"/>
            <a:ext cx="858466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578971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8578970" cy="248146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Fußzeilenplatzhalter 2">
            <a:extLst>
              <a:ext uri="{FF2B5EF4-FFF2-40B4-BE49-F238E27FC236}">
                <a16:creationId xmlns:a16="http://schemas.microsoft.com/office/drawing/2014/main" id="{A0F25181-18B2-4192-9083-84B32994C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815DF0B9-D62C-4D0A-87ED-E9CE43676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9" name="Datumsplatzhalter 4">
            <a:extLst>
              <a:ext uri="{FF2B5EF4-FFF2-40B4-BE49-F238E27FC236}">
                <a16:creationId xmlns:a16="http://schemas.microsoft.com/office/drawing/2014/main" id="{DBDEDABB-00B2-4983-A2FC-25D382181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0800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66ACDFA8-0E9A-46F6-8AA0-E299660D7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C73497BC-6C08-44B9-9860-FDF6FAFD3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5783FD-444C-49C9-8D3F-84CBF96C2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1768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8455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613B1721-A90E-47A2-AD07-9D9999F39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76"/>
            <a:ext cx="9144000" cy="40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359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4B38F913-C07F-43EC-B869-D84F8C66A1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76"/>
            <a:ext cx="9144000" cy="40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577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ED8BA350-AF92-41A5-9D09-2D7FE1DF1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76"/>
            <a:ext cx="9144000" cy="40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342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94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01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B628D-2815-40D1-B3E8-0FC980A81CF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160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484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512155"/>
            <a:ext cx="7123328" cy="551781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5A1456-3A37-7140-8E71-4DFFF1DF7E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Bezeichnung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88EF35-DAD9-DF42-B431-EB4F017E0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D04B15-7856-564E-9229-78E978B33B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  <p:pic>
        <p:nvPicPr>
          <p:cNvPr id="8" name="Grafik 17">
            <a:extLst>
              <a:ext uri="{FF2B5EF4-FFF2-40B4-BE49-F238E27FC236}">
                <a16:creationId xmlns:a16="http://schemas.microsoft.com/office/drawing/2014/main" id="{35A70060-BC1C-4443-8BA9-1C043F1E2C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432C6DD-079E-488E-925E-3810D49A3B4D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95752" y="1101012"/>
            <a:ext cx="8562176" cy="3270963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1534277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5"/>
            <a:ext cx="8136134" cy="32718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461309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Bost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B8E8E79-2A55-AC4C-AFA8-008D7BF3110B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09765E6-6006-0C42-9766-8E72CEBF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Textplatzhalter 22">
            <a:extLst>
              <a:ext uri="{FF2B5EF4-FFF2-40B4-BE49-F238E27FC236}">
                <a16:creationId xmlns:a16="http://schemas.microsoft.com/office/drawing/2014/main" id="{2F009102-D2BB-B14C-A2CA-1DDE4A90F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396008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endParaRPr lang="de-CH" noProof="0"/>
          </a:p>
        </p:txBody>
      </p:sp>
      <p:pic>
        <p:nvPicPr>
          <p:cNvPr id="8" name="Grafik 13">
            <a:extLst>
              <a:ext uri="{FF2B5EF4-FFF2-40B4-BE49-F238E27FC236}">
                <a16:creationId xmlns:a16="http://schemas.microsoft.com/office/drawing/2014/main" id="{8D5C6CEB-EE7C-4709-8EF9-0D2C910A80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58833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8800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78581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1273" y="127800"/>
            <a:ext cx="8523952" cy="7212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869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B502DB-7D88-4F3F-9866-48642874EB5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AA63C5-AB88-4D99-84D0-71DD2023FC0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9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1AEBB0-2A8E-49FA-85BE-8A770390B21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0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F346E2-2F68-4ACA-9486-7400A7DAA3C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21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FEDB93-CC5E-4B9F-8B51-216DAD29157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9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5" name="Grafik 13">
            <a:extLst>
              <a:ext uri="{FF2B5EF4-FFF2-40B4-BE49-F238E27FC236}">
                <a16:creationId xmlns:a16="http://schemas.microsoft.com/office/drawing/2014/main" id="{4C603BB6-889F-4D39-8910-6DF8E764CB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41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54047"/>
            <a:ext cx="8691920" cy="382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006" y="671743"/>
            <a:ext cx="8691921" cy="396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FAB7DFC9-2CC6-4242-95E0-93C2EE58B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C921907F-74E5-40B0-B7B1-ED9C2B208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9ABEAFA5-72AE-4C0C-9BD3-0B98BEA5A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  <p:pic>
        <p:nvPicPr>
          <p:cNvPr id="11" name="Grafik 17">
            <a:extLst>
              <a:ext uri="{FF2B5EF4-FFF2-40B4-BE49-F238E27FC236}">
                <a16:creationId xmlns:a16="http://schemas.microsoft.com/office/drawing/2014/main" id="{03F7D264-F98A-48E2-98F3-1B3895BA84DC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1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  <p:sldLayoutId id="2147483804" r:id="rId34"/>
    <p:sldLayoutId id="2147483805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tiff"/><Relationship Id="rId10" Type="http://schemas.openxmlformats.org/officeDocument/2006/relationships/image" Target="../media/image29.png"/><Relationship Id="rId4" Type="http://schemas.openxmlformats.org/officeDocument/2006/relationships/image" Target="../media/image23.tiff"/><Relationship Id="rId9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6.tiff"/><Relationship Id="rId3" Type="http://schemas.openxmlformats.org/officeDocument/2006/relationships/image" Target="../media/image33.png"/><Relationship Id="rId7" Type="http://schemas.openxmlformats.org/officeDocument/2006/relationships/image" Target="../media/image2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jpe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4.tiff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9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5.png"/><Relationship Id="rId1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12" Type="http://schemas.openxmlformats.org/officeDocument/2006/relationships/image" Target="../media/image24.tiff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3.tiff"/><Relationship Id="rId11" Type="http://schemas.openxmlformats.org/officeDocument/2006/relationships/image" Target="../media/image37.jpeg"/><Relationship Id="rId5" Type="http://schemas.openxmlformats.org/officeDocument/2006/relationships/image" Target="../media/image34.png"/><Relationship Id="rId15" Type="http://schemas.openxmlformats.org/officeDocument/2006/relationships/image" Target="../media/image41.png"/><Relationship Id="rId10" Type="http://schemas.openxmlformats.org/officeDocument/2006/relationships/image" Target="../media/image44.png"/><Relationship Id="rId19" Type="http://schemas.openxmlformats.org/officeDocument/2006/relationships/image" Target="../media/image26.tiff"/><Relationship Id="rId4" Type="http://schemas.openxmlformats.org/officeDocument/2006/relationships/image" Target="../media/image43.jpeg"/><Relationship Id="rId9" Type="http://schemas.openxmlformats.org/officeDocument/2006/relationships/image" Target="../media/image36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13" Type="http://schemas.openxmlformats.org/officeDocument/2006/relationships/image" Target="../media/image44.png"/><Relationship Id="rId18" Type="http://schemas.openxmlformats.org/officeDocument/2006/relationships/image" Target="../media/image48.png"/><Relationship Id="rId3" Type="http://schemas.openxmlformats.org/officeDocument/2006/relationships/image" Target="../media/image43.jpeg"/><Relationship Id="rId21" Type="http://schemas.openxmlformats.org/officeDocument/2006/relationships/image" Target="../media/image41.png"/><Relationship Id="rId7" Type="http://schemas.openxmlformats.org/officeDocument/2006/relationships/image" Target="../media/image23.tiff"/><Relationship Id="rId12" Type="http://schemas.openxmlformats.org/officeDocument/2006/relationships/image" Target="../media/image46.png"/><Relationship Id="rId17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4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5.png"/><Relationship Id="rId19" Type="http://schemas.openxmlformats.org/officeDocument/2006/relationships/image" Target="../media/image25.png"/><Relationship Id="rId4" Type="http://schemas.openxmlformats.org/officeDocument/2006/relationships/image" Target="../media/image45.png"/><Relationship Id="rId9" Type="http://schemas.openxmlformats.org/officeDocument/2006/relationships/image" Target="../media/image22.tiff"/><Relationship Id="rId14" Type="http://schemas.openxmlformats.org/officeDocument/2006/relationships/image" Target="../media/image40.png"/><Relationship Id="rId22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13" Type="http://schemas.openxmlformats.org/officeDocument/2006/relationships/image" Target="../media/image36.png"/><Relationship Id="rId18" Type="http://schemas.openxmlformats.org/officeDocument/2006/relationships/image" Target="../media/image49.png"/><Relationship Id="rId3" Type="http://schemas.openxmlformats.org/officeDocument/2006/relationships/image" Target="../media/image43.jpeg"/><Relationship Id="rId21" Type="http://schemas.openxmlformats.org/officeDocument/2006/relationships/image" Target="../media/image25.png"/><Relationship Id="rId7" Type="http://schemas.openxmlformats.org/officeDocument/2006/relationships/image" Target="../media/image24.tiff"/><Relationship Id="rId12" Type="http://schemas.openxmlformats.org/officeDocument/2006/relationships/image" Target="../media/image35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tiff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3.tiff"/><Relationship Id="rId11" Type="http://schemas.openxmlformats.org/officeDocument/2006/relationships/image" Target="../media/image47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41.png"/><Relationship Id="rId10" Type="http://schemas.openxmlformats.org/officeDocument/2006/relationships/image" Target="../media/image45.png"/><Relationship Id="rId19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40.png"/><Relationship Id="rId14" Type="http://schemas.openxmlformats.org/officeDocument/2006/relationships/image" Target="../media/image46.png"/><Relationship Id="rId22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13" Type="http://schemas.openxmlformats.org/officeDocument/2006/relationships/image" Target="../media/image49.png"/><Relationship Id="rId3" Type="http://schemas.openxmlformats.org/officeDocument/2006/relationships/image" Target="../media/image23.tiff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22.tiff"/><Relationship Id="rId15" Type="http://schemas.openxmlformats.org/officeDocument/2006/relationships/image" Target="../media/image52.png"/><Relationship Id="rId10" Type="http://schemas.openxmlformats.org/officeDocument/2006/relationships/image" Target="../media/image45.png"/><Relationship Id="rId4" Type="http://schemas.openxmlformats.org/officeDocument/2006/relationships/image" Target="../media/image24.tiff"/><Relationship Id="rId9" Type="http://schemas.openxmlformats.org/officeDocument/2006/relationships/image" Target="../media/image43.jpeg"/><Relationship Id="rId1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E55FD6-B424-1546-B99E-87A15CCE9C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0599" y="3440113"/>
            <a:ext cx="4679265" cy="395287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guidoschmutz@wordpress.com</a:t>
            </a:r>
            <a:endParaRPr lang="en-US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8ACEDE-F96C-FD42-928A-14DAC22B27D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5503" y="3439779"/>
            <a:ext cx="2195957" cy="396008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gschmutz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AD56A0C-58F4-9B44-934D-ED497E0D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/>
          <a:lstStyle/>
          <a:p>
            <a:r>
              <a:rPr lang="en-GB" dirty="0"/>
              <a:t>Demo – Data Lake with </a:t>
            </a:r>
            <a:r>
              <a:rPr lang="en-GB" dirty="0" err="1"/>
              <a:t>EShop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5E221C-315A-8F47-A7DC-193EBD3086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Showing both Stream- and Batch-Processing in Action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3A35C12-528B-C549-A2EC-723FDD18F9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9023" y="1245688"/>
            <a:ext cx="8696654" cy="396008"/>
          </a:xfrm>
        </p:spPr>
        <p:txBody>
          <a:bodyPr/>
          <a:lstStyle/>
          <a:p>
            <a:r>
              <a:rPr lang="en-US" dirty="0"/>
              <a:t>Guido Schmutz (</a:t>
            </a:r>
            <a:r>
              <a:rPr lang="en-US" dirty="0" err="1"/>
              <a:t>guido.schmutz@trivadis.com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352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Data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51DAAD-11C7-3147-A93B-7C01C8914D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>
                <a:solidFill>
                  <a:srgbClr val="FFFFFF">
                    <a:lumMod val="65000"/>
                  </a:srgbClr>
                </a:solidFill>
              </a:rPr>
              <a:pPr/>
              <a:t>2</a:t>
            </a:fld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E7861AB-4319-674A-A6C7-6F082489E3CF}"/>
              </a:ext>
            </a:extLst>
          </p:cNvPr>
          <p:cNvSpPr/>
          <p:nvPr/>
        </p:nvSpPr>
        <p:spPr>
          <a:xfrm>
            <a:off x="4908778" y="585059"/>
            <a:ext cx="1814728" cy="4091199"/>
          </a:xfrm>
          <a:prstGeom prst="roundRect">
            <a:avLst>
              <a:gd name="adj" fmla="val 775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05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34858FBD-02EA-8849-AF5B-970671DC1B13}"/>
              </a:ext>
            </a:extLst>
          </p:cNvPr>
          <p:cNvSpPr/>
          <p:nvPr/>
        </p:nvSpPr>
        <p:spPr>
          <a:xfrm>
            <a:off x="4709166" y="665852"/>
            <a:ext cx="1938484" cy="4153503"/>
          </a:xfrm>
          <a:prstGeom prst="roundRect">
            <a:avLst>
              <a:gd name="adj" fmla="val 1129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973EF66-4111-1B4B-B29E-2F0844E63037}"/>
              </a:ext>
            </a:extLst>
          </p:cNvPr>
          <p:cNvSpPr/>
          <p:nvPr/>
        </p:nvSpPr>
        <p:spPr>
          <a:xfrm>
            <a:off x="4649696" y="772847"/>
            <a:ext cx="1909342" cy="4121138"/>
          </a:xfrm>
          <a:prstGeom prst="roundRect">
            <a:avLst>
              <a:gd name="adj" fmla="val 6968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 Infrastructure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F59FDAA9-9829-EA42-BE09-36FA3D769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806751" y="1757478"/>
            <a:ext cx="364997" cy="36499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29AA1DB-736A-FF45-9D95-F34C00FB8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347" y="1160546"/>
            <a:ext cx="465113" cy="46511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24D6D116-4D6D-EF4E-82D0-E470C4610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990" y="1103424"/>
            <a:ext cx="465113" cy="46511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04C88432-A1EE-8647-91A1-F6E81857A149}"/>
              </a:ext>
            </a:extLst>
          </p:cNvPr>
          <p:cNvSpPr txBox="1"/>
          <p:nvPr/>
        </p:nvSpPr>
        <p:spPr>
          <a:xfrm>
            <a:off x="5674055" y="2127186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Parallel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Processing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6F6DFDE-078A-214A-825F-4A4B33987373}"/>
              </a:ext>
            </a:extLst>
          </p:cNvPr>
          <p:cNvSpPr txBox="1"/>
          <p:nvPr/>
        </p:nvSpPr>
        <p:spPr>
          <a:xfrm>
            <a:off x="5068787" y="1640096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E78A454-9722-8D48-AF60-2D28E08C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948" y="1919090"/>
            <a:ext cx="465113" cy="465113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EEA9491D-6F3E-4847-81B9-D87A788C9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91" y="1861968"/>
            <a:ext cx="465113" cy="465113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AD2871E-F429-1342-A07B-38502EC2E4DD}"/>
              </a:ext>
            </a:extLst>
          </p:cNvPr>
          <p:cNvSpPr txBox="1"/>
          <p:nvPr/>
        </p:nvSpPr>
        <p:spPr>
          <a:xfrm>
            <a:off x="5062388" y="2398640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>
                <a:latin typeface="Arial" charset="0"/>
                <a:ea typeface="Arial" charset="0"/>
                <a:cs typeface="Arial" charset="0"/>
              </a:rPr>
              <a:t>Storage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2F9DDC9-99B4-DC4E-8303-FD3E30CB9C44}"/>
              </a:ext>
            </a:extLst>
          </p:cNvPr>
          <p:cNvCxnSpPr/>
          <p:nvPr/>
        </p:nvCxnSpPr>
        <p:spPr>
          <a:xfrm>
            <a:off x="4857823" y="1800738"/>
            <a:ext cx="778713" cy="5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FF7A98DC-E4B6-6E47-AE98-459771497FB8}"/>
              </a:ext>
            </a:extLst>
          </p:cNvPr>
          <p:cNvSpPr txBox="1"/>
          <p:nvPr/>
        </p:nvSpPr>
        <p:spPr>
          <a:xfrm rot="16200000">
            <a:off x="4783983" y="2127240"/>
            <a:ext cx="2709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30A824-7E37-E54C-B138-32D4529253BA}"/>
              </a:ext>
            </a:extLst>
          </p:cNvPr>
          <p:cNvSpPr txBox="1"/>
          <p:nvPr/>
        </p:nvSpPr>
        <p:spPr>
          <a:xfrm rot="16200000">
            <a:off x="4679601" y="1360247"/>
            <a:ext cx="46647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Refined</a:t>
            </a:r>
          </a:p>
        </p:txBody>
      </p:sp>
      <p:sp>
        <p:nvSpPr>
          <p:cNvPr id="130" name="Curved Right Arrow 129">
            <a:extLst>
              <a:ext uri="{FF2B5EF4-FFF2-40B4-BE49-F238E27FC236}">
                <a16:creationId xmlns:a16="http://schemas.microsoft.com/office/drawing/2014/main" id="{4124D42A-5764-6747-9DA3-26CCF5E402C0}"/>
              </a:ext>
            </a:extLst>
          </p:cNvPr>
          <p:cNvSpPr/>
          <p:nvPr/>
        </p:nvSpPr>
        <p:spPr>
          <a:xfrm flipH="1" flipV="1">
            <a:off x="5586125" y="1588171"/>
            <a:ext cx="174877" cy="457300"/>
          </a:xfrm>
          <a:prstGeom prst="curvedRightArrow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31E8F528-9EE4-FA40-A720-FCAACF220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869" y="1162778"/>
            <a:ext cx="561744" cy="348930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34E46DDB-CAF4-054E-8538-CAC5AB338601}"/>
              </a:ext>
            </a:extLst>
          </p:cNvPr>
          <p:cNvSpPr txBox="1"/>
          <p:nvPr/>
        </p:nvSpPr>
        <p:spPr>
          <a:xfrm>
            <a:off x="5881083" y="1539287"/>
            <a:ext cx="41678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Results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ABA3B348-8878-EA4A-9610-BA2A8C714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718" y="4009628"/>
            <a:ext cx="561744" cy="34893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9483748E-5B92-4848-AC42-9AB243A13D5C}"/>
              </a:ext>
            </a:extLst>
          </p:cNvPr>
          <p:cNvSpPr txBox="1"/>
          <p:nvPr/>
        </p:nvSpPr>
        <p:spPr>
          <a:xfrm>
            <a:off x="4686423" y="4398885"/>
            <a:ext cx="7053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Microservice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FC48FFC-792C-054B-9356-E26ADD8849DB}"/>
              </a:ext>
            </a:extLst>
          </p:cNvPr>
          <p:cNvSpPr txBox="1"/>
          <p:nvPr/>
        </p:nvSpPr>
        <p:spPr>
          <a:xfrm>
            <a:off x="5518768" y="4408814"/>
            <a:ext cx="2821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EB4C51B-FC09-E24D-8508-B56F00E0F8CE}"/>
              </a:ext>
            </a:extLst>
          </p:cNvPr>
          <p:cNvSpPr/>
          <p:nvPr/>
        </p:nvSpPr>
        <p:spPr>
          <a:xfrm>
            <a:off x="6088851" y="3990428"/>
            <a:ext cx="431152" cy="3922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50000"/>
                  </a:schemeClr>
                </a:solidFill>
              </a:rPr>
              <a:t>{  }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86058D6-9494-D141-8111-3563EDD30E7E}"/>
              </a:ext>
            </a:extLst>
          </p:cNvPr>
          <p:cNvSpPr txBox="1"/>
          <p:nvPr/>
        </p:nvSpPr>
        <p:spPr>
          <a:xfrm>
            <a:off x="6238126" y="4433187"/>
            <a:ext cx="19236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API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87AA5BC3-BD42-5345-9A4B-A37611885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808177" y="4017882"/>
            <a:ext cx="364997" cy="3649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FD7F83BF-5A9A-4C46-9927-7B88974D2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142" y="2931112"/>
            <a:ext cx="561744" cy="348930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4D6B817D-1823-DB4F-8DBC-862A625A2E7F}"/>
              </a:ext>
            </a:extLst>
          </p:cNvPr>
          <p:cNvSpPr txBox="1"/>
          <p:nvPr/>
        </p:nvSpPr>
        <p:spPr>
          <a:xfrm>
            <a:off x="4727381" y="327682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Processor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B60853A-3A39-D846-AB3F-2DE77C7AF23B}"/>
              </a:ext>
            </a:extLst>
          </p:cNvPr>
          <p:cNvSpPr txBox="1"/>
          <p:nvPr/>
        </p:nvSpPr>
        <p:spPr>
          <a:xfrm>
            <a:off x="5489192" y="3330298"/>
            <a:ext cx="2821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0E50C3D-4EB1-F04C-8C21-2093A9935360}"/>
              </a:ext>
            </a:extLst>
          </p:cNvPr>
          <p:cNvSpPr/>
          <p:nvPr/>
        </p:nvSpPr>
        <p:spPr>
          <a:xfrm>
            <a:off x="6059275" y="2911912"/>
            <a:ext cx="431152" cy="3922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50000"/>
                  </a:schemeClr>
                </a:solidFill>
              </a:rPr>
              <a:t>{  }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1E8732C-CD79-4B4D-A1E9-B0BC5EBEB880}"/>
              </a:ext>
            </a:extLst>
          </p:cNvPr>
          <p:cNvSpPr txBox="1"/>
          <p:nvPr/>
        </p:nvSpPr>
        <p:spPr>
          <a:xfrm>
            <a:off x="6208550" y="3354671"/>
            <a:ext cx="19236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API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50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DF2AF878-49E9-6A41-A46D-0D3CB612E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285" y="2920993"/>
            <a:ext cx="362528" cy="36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Right Arrow 176">
            <a:extLst>
              <a:ext uri="{FF2B5EF4-FFF2-40B4-BE49-F238E27FC236}">
                <a16:creationId xmlns:a16="http://schemas.microsoft.com/office/drawing/2014/main" id="{A3A33792-B3CA-CC4C-8CAA-0AF744286F0F}"/>
              </a:ext>
            </a:extLst>
          </p:cNvPr>
          <p:cNvSpPr/>
          <p:nvPr/>
        </p:nvSpPr>
        <p:spPr>
          <a:xfrm>
            <a:off x="6783017" y="1809619"/>
            <a:ext cx="666213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7D8D24C-C082-A24A-91A9-E55871E6B984}"/>
              </a:ext>
            </a:extLst>
          </p:cNvPr>
          <p:cNvSpPr txBox="1"/>
          <p:nvPr/>
        </p:nvSpPr>
        <p:spPr>
          <a:xfrm>
            <a:off x="6937968" y="1659659"/>
            <a:ext cx="23724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</a:t>
            </a:r>
          </a:p>
        </p:txBody>
      </p:sp>
      <p:sp>
        <p:nvSpPr>
          <p:cNvPr id="179" name="Right Arrow 178">
            <a:extLst>
              <a:ext uri="{FF2B5EF4-FFF2-40B4-BE49-F238E27FC236}">
                <a16:creationId xmlns:a16="http://schemas.microsoft.com/office/drawing/2014/main" id="{C31C8873-448E-D345-A87F-C478A143ADBE}"/>
              </a:ext>
            </a:extLst>
          </p:cNvPr>
          <p:cNvSpPr/>
          <p:nvPr/>
        </p:nvSpPr>
        <p:spPr>
          <a:xfrm>
            <a:off x="6813933" y="3109120"/>
            <a:ext cx="635297" cy="17449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53CC845-4549-DE4F-9B5D-D16C54A3E65C}"/>
              </a:ext>
            </a:extLst>
          </p:cNvPr>
          <p:cNvSpPr txBox="1"/>
          <p:nvPr/>
        </p:nvSpPr>
        <p:spPr>
          <a:xfrm>
            <a:off x="6859929" y="2961120"/>
            <a:ext cx="3847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>
                <a:latin typeface="Arial" charset="0"/>
                <a:ea typeface="Arial" charset="0"/>
                <a:cs typeface="Arial" charset="0"/>
              </a:rPr>
              <a:t>Search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1" name="Right Arrow 180">
            <a:extLst>
              <a:ext uri="{FF2B5EF4-FFF2-40B4-BE49-F238E27FC236}">
                <a16:creationId xmlns:a16="http://schemas.microsoft.com/office/drawing/2014/main" id="{304D0849-E4C2-3146-90C2-C4EAB660AB66}"/>
              </a:ext>
            </a:extLst>
          </p:cNvPr>
          <p:cNvSpPr/>
          <p:nvPr/>
        </p:nvSpPr>
        <p:spPr>
          <a:xfrm rot="1971776">
            <a:off x="6817082" y="3619634"/>
            <a:ext cx="666213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FE9ECE1-D07F-9942-93AE-82A758BB39A4}"/>
              </a:ext>
            </a:extLst>
          </p:cNvPr>
          <p:cNvSpPr txBox="1"/>
          <p:nvPr/>
        </p:nvSpPr>
        <p:spPr>
          <a:xfrm rot="1821923">
            <a:off x="6884845" y="3807748"/>
            <a:ext cx="4103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Service</a:t>
            </a:r>
          </a:p>
        </p:txBody>
      </p:sp>
      <p:sp>
        <p:nvSpPr>
          <p:cNvPr id="183" name="Rounded Rectangle 182">
            <a:extLst>
              <a:ext uri="{FF2B5EF4-FFF2-40B4-BE49-F238E27FC236}">
                <a16:creationId xmlns:a16="http://schemas.microsoft.com/office/drawing/2014/main" id="{8869E5C1-2F22-684A-9259-AD24EA73B65B}"/>
              </a:ext>
            </a:extLst>
          </p:cNvPr>
          <p:cNvSpPr/>
          <p:nvPr/>
        </p:nvSpPr>
        <p:spPr>
          <a:xfrm>
            <a:off x="7480856" y="1518708"/>
            <a:ext cx="1305957" cy="94204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BI Tools</a:t>
            </a:r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96670205-B806-7741-9472-BB49D67E80C1}"/>
              </a:ext>
            </a:extLst>
          </p:cNvPr>
          <p:cNvSpPr/>
          <p:nvPr/>
        </p:nvSpPr>
        <p:spPr>
          <a:xfrm>
            <a:off x="7480855" y="502672"/>
            <a:ext cx="1305958" cy="92940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Warehouse</a:t>
            </a:r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37C1532A-6F13-0E49-81AE-31AFCFF6B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52" y="936980"/>
            <a:ext cx="618362" cy="384099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E4F0D252-2CB1-D146-A390-CC4A0BC96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8668" y="1738283"/>
            <a:ext cx="690330" cy="690330"/>
          </a:xfrm>
          <a:prstGeom prst="rect">
            <a:avLst/>
          </a:prstGeom>
        </p:spPr>
      </p:pic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E1484E8D-5B31-DC4A-A650-D3DEC262B495}"/>
              </a:ext>
            </a:extLst>
          </p:cNvPr>
          <p:cNvSpPr/>
          <p:nvPr/>
        </p:nvSpPr>
        <p:spPr>
          <a:xfrm>
            <a:off x="7480856" y="2547386"/>
            <a:ext cx="1305957" cy="89504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Search / Explore</a:t>
            </a:r>
          </a:p>
        </p:txBody>
      </p:sp>
      <p:pic>
        <p:nvPicPr>
          <p:cNvPr id="190" name="Picture 4" descr="http://plainicon.com/dl.php?pid=39437&amp;tem=256px&amp;con=download-icon">
            <a:extLst>
              <a:ext uri="{FF2B5EF4-FFF2-40B4-BE49-F238E27FC236}">
                <a16:creationId xmlns:a16="http://schemas.microsoft.com/office/drawing/2014/main" id="{6670CE12-43FA-6049-BCF6-E77824AFD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66466" y="2891182"/>
            <a:ext cx="392436" cy="39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Right Arrow 190">
            <a:extLst>
              <a:ext uri="{FF2B5EF4-FFF2-40B4-BE49-F238E27FC236}">
                <a16:creationId xmlns:a16="http://schemas.microsoft.com/office/drawing/2014/main" id="{408E5D8B-72B3-AB4C-9A20-1AB0C7015474}"/>
              </a:ext>
            </a:extLst>
          </p:cNvPr>
          <p:cNvSpPr/>
          <p:nvPr/>
        </p:nvSpPr>
        <p:spPr>
          <a:xfrm rot="19393553">
            <a:off x="6691104" y="988799"/>
            <a:ext cx="8064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9C41522-E480-724E-81A0-07884151A1B6}"/>
              </a:ext>
            </a:extLst>
          </p:cNvPr>
          <p:cNvSpPr txBox="1"/>
          <p:nvPr/>
        </p:nvSpPr>
        <p:spPr>
          <a:xfrm rot="19272965">
            <a:off x="6665905" y="901248"/>
            <a:ext cx="63478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 Export</a:t>
            </a:r>
          </a:p>
        </p:txBody>
      </p:sp>
      <p:sp>
        <p:nvSpPr>
          <p:cNvPr id="193" name="Right Arrow 192">
            <a:extLst>
              <a:ext uri="{FF2B5EF4-FFF2-40B4-BE49-F238E27FC236}">
                <a16:creationId xmlns:a16="http://schemas.microsoft.com/office/drawing/2014/main" id="{5AE50E4F-1C01-FF43-ACCC-2ED10F2786CC}"/>
              </a:ext>
            </a:extLst>
          </p:cNvPr>
          <p:cNvSpPr/>
          <p:nvPr/>
        </p:nvSpPr>
        <p:spPr>
          <a:xfrm rot="1780897">
            <a:off x="6716267" y="2547443"/>
            <a:ext cx="740166" cy="166883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8FE4C0FE-F6D3-2E44-ACD4-8102EBB78081}"/>
              </a:ext>
            </a:extLst>
          </p:cNvPr>
          <p:cNvSpPr txBox="1"/>
          <p:nvPr/>
        </p:nvSpPr>
        <p:spPr>
          <a:xfrm rot="1838642">
            <a:off x="6946403" y="2433287"/>
            <a:ext cx="3847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>
                <a:latin typeface="Arial" charset="0"/>
                <a:ea typeface="Arial" charset="0"/>
                <a:cs typeface="Arial" charset="0"/>
              </a:rPr>
              <a:t>Search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0" name="Right Arrow 219">
            <a:extLst>
              <a:ext uri="{FF2B5EF4-FFF2-40B4-BE49-F238E27FC236}">
                <a16:creationId xmlns:a16="http://schemas.microsoft.com/office/drawing/2014/main" id="{0E66F3EB-32C5-F744-AD91-73AB8A02B166}"/>
              </a:ext>
            </a:extLst>
          </p:cNvPr>
          <p:cNvSpPr/>
          <p:nvPr/>
        </p:nvSpPr>
        <p:spPr>
          <a:xfrm rot="10800000">
            <a:off x="6831477" y="4210713"/>
            <a:ext cx="590237" cy="191652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FA6620F-5304-FF46-81BF-A7A6CDF688CC}"/>
              </a:ext>
            </a:extLst>
          </p:cNvPr>
          <p:cNvSpPr txBox="1"/>
          <p:nvPr/>
        </p:nvSpPr>
        <p:spPr>
          <a:xfrm>
            <a:off x="6948439" y="4077972"/>
            <a:ext cx="4103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Service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43FE181-C9C4-7047-AA88-C9880686BCE5}"/>
              </a:ext>
            </a:extLst>
          </p:cNvPr>
          <p:cNvSpPr/>
          <p:nvPr/>
        </p:nvSpPr>
        <p:spPr>
          <a:xfrm>
            <a:off x="7480856" y="3503789"/>
            <a:ext cx="1305957" cy="911886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 Enterprise Apps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FF051B1-F15B-8747-8DD6-A348C0ADE090}"/>
              </a:ext>
            </a:extLst>
          </p:cNvPr>
          <p:cNvGrpSpPr/>
          <p:nvPr/>
        </p:nvGrpSpPr>
        <p:grpSpPr>
          <a:xfrm>
            <a:off x="8281923" y="3848561"/>
            <a:ext cx="364997" cy="559258"/>
            <a:chOff x="1597190" y="1842250"/>
            <a:chExt cx="364997" cy="559258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B9BE459-5A85-FC4C-8EBC-61D5227DEE59}"/>
                </a:ext>
              </a:extLst>
            </p:cNvPr>
            <p:cNvSpPr txBox="1"/>
            <p:nvPr/>
          </p:nvSpPr>
          <p:spPr>
            <a:xfrm>
              <a:off x="1623673" y="2263009"/>
              <a:ext cx="30777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Logic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188261F-4283-1247-AF15-91E3AAFE0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1597190" y="1842250"/>
              <a:ext cx="364997" cy="36499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</a:ln>
          </p:spPr>
        </p:pic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331E324-83FC-504D-98C9-994ADA6AB50B}"/>
              </a:ext>
            </a:extLst>
          </p:cNvPr>
          <p:cNvSpPr/>
          <p:nvPr/>
        </p:nvSpPr>
        <p:spPr>
          <a:xfrm>
            <a:off x="7630146" y="3837077"/>
            <a:ext cx="431152" cy="3922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50000"/>
                  </a:schemeClr>
                </a:solidFill>
              </a:rPr>
              <a:t>{  }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46D672F-8846-204A-9B1D-AACC7652FA81}"/>
              </a:ext>
            </a:extLst>
          </p:cNvPr>
          <p:cNvSpPr txBox="1"/>
          <p:nvPr/>
        </p:nvSpPr>
        <p:spPr>
          <a:xfrm>
            <a:off x="7779421" y="4267136"/>
            <a:ext cx="19236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API</a:t>
            </a:r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673CC6FB-39D9-4A4A-9C7A-61A0988CBAF9}"/>
              </a:ext>
            </a:extLst>
          </p:cNvPr>
          <p:cNvSpPr/>
          <p:nvPr/>
        </p:nvSpPr>
        <p:spPr>
          <a:xfrm>
            <a:off x="317903" y="654354"/>
            <a:ext cx="962059" cy="1652508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1829A6C8-9693-794F-B1F0-E4E335149855}"/>
              </a:ext>
            </a:extLst>
          </p:cNvPr>
          <p:cNvSpPr/>
          <p:nvPr/>
        </p:nvSpPr>
        <p:spPr>
          <a:xfrm>
            <a:off x="314977" y="2398640"/>
            <a:ext cx="969862" cy="2428307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Streaming Data Source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553CB1D-C735-824A-8321-D384AEAEB939}"/>
              </a:ext>
            </a:extLst>
          </p:cNvPr>
          <p:cNvSpPr txBox="1"/>
          <p:nvPr/>
        </p:nvSpPr>
        <p:spPr>
          <a:xfrm>
            <a:off x="775252" y="3689468"/>
            <a:ext cx="48090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Location</a:t>
            </a: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C65965C-A0B7-A646-AD55-A83C4D9A24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184" y="3557261"/>
            <a:ext cx="257550" cy="276382"/>
          </a:xfrm>
          <a:prstGeom prst="rect">
            <a:avLst/>
          </a:prstGeom>
        </p:spPr>
      </p:pic>
      <p:pic>
        <p:nvPicPr>
          <p:cNvPr id="210" name="Picture 2" descr="ildergebnis für car icon">
            <a:extLst>
              <a:ext uri="{FF2B5EF4-FFF2-40B4-BE49-F238E27FC236}">
                <a16:creationId xmlns:a16="http://schemas.microsoft.com/office/drawing/2014/main" id="{A2E85068-E623-C649-BCE4-CB90FB38D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87" y="3733639"/>
            <a:ext cx="452143" cy="27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3B4AD55D-D2AD-2A43-B09B-216C3F77618E}"/>
              </a:ext>
            </a:extLst>
          </p:cNvPr>
          <p:cNvSpPr txBox="1"/>
          <p:nvPr/>
        </p:nvSpPr>
        <p:spPr>
          <a:xfrm>
            <a:off x="758747" y="4623040"/>
            <a:ext cx="45525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Weather</a:t>
            </a: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5AD39DFE-D49C-924F-994E-06D5360B1B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101" y="4490833"/>
            <a:ext cx="257550" cy="276382"/>
          </a:xfrm>
          <a:prstGeom prst="rect">
            <a:avLst/>
          </a:prstGeom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0F913851-15F1-6A46-9977-0608F60AD62C}"/>
              </a:ext>
            </a:extLst>
          </p:cNvPr>
          <p:cNvSpPr txBox="1"/>
          <p:nvPr/>
        </p:nvSpPr>
        <p:spPr>
          <a:xfrm>
            <a:off x="811617" y="3206330"/>
            <a:ext cx="2500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IoT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BFF12595-3EEC-E648-A000-2CF644DB7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299" y="3163954"/>
            <a:ext cx="346386" cy="371714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490440BC-7FA9-2B42-8A6E-4281D9B092CD}"/>
              </a:ext>
            </a:extLst>
          </p:cNvPr>
          <p:cNvSpPr txBox="1"/>
          <p:nvPr/>
        </p:nvSpPr>
        <p:spPr>
          <a:xfrm>
            <a:off x="820191" y="2788796"/>
            <a:ext cx="36548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900" b="1" dirty="0">
                <a:latin typeface="Arial" charset="0"/>
                <a:ea typeface="Arial" charset="0"/>
                <a:cs typeface="Arial" charset="0"/>
              </a:rPr>
              <a:t>Mobile</a:t>
            </a:r>
          </a:p>
          <a:p>
            <a:r>
              <a:rPr lang="de-CH" sz="900" b="1" dirty="0">
                <a:latin typeface="Arial" charset="0"/>
                <a:ea typeface="Arial" charset="0"/>
                <a:cs typeface="Arial" charset="0"/>
              </a:rPr>
              <a:t>Apps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9" name="Picture 218">
            <a:extLst>
              <a:ext uri="{FF2B5EF4-FFF2-40B4-BE49-F238E27FC236}">
                <a16:creationId xmlns:a16="http://schemas.microsoft.com/office/drawing/2014/main" id="{CA1FF9F8-F9E5-BD45-8DB3-F3D9AD3544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873" y="2746421"/>
            <a:ext cx="346386" cy="371714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BDC4D206-E400-644B-A411-9C5E19ACE63E}"/>
              </a:ext>
            </a:extLst>
          </p:cNvPr>
          <p:cNvSpPr txBox="1"/>
          <p:nvPr/>
        </p:nvSpPr>
        <p:spPr>
          <a:xfrm>
            <a:off x="844620" y="4148222"/>
            <a:ext cx="33983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Social</a:t>
            </a:r>
          </a:p>
        </p:txBody>
      </p:sp>
      <p:pic>
        <p:nvPicPr>
          <p:cNvPr id="223" name="Picture 222">
            <a:extLst>
              <a:ext uri="{FF2B5EF4-FFF2-40B4-BE49-F238E27FC236}">
                <a16:creationId xmlns:a16="http://schemas.microsoft.com/office/drawing/2014/main" id="{BBBF6560-8D9C-6A46-BCC9-D100EBE3DF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401" y="4031614"/>
            <a:ext cx="346386" cy="371714"/>
          </a:xfrm>
          <a:prstGeom prst="rect">
            <a:avLst/>
          </a:prstGeom>
        </p:spPr>
      </p:pic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14896FA-91C0-D947-9A84-5AE0DC1DF55B}"/>
              </a:ext>
            </a:extLst>
          </p:cNvPr>
          <p:cNvSpPr/>
          <p:nvPr/>
        </p:nvSpPr>
        <p:spPr>
          <a:xfrm>
            <a:off x="1685316" y="3090162"/>
            <a:ext cx="951459" cy="1757004"/>
          </a:xfrm>
          <a:prstGeom prst="roundRect">
            <a:avLst>
              <a:gd name="adj" fmla="val 11553"/>
            </a:avLst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Edge Node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66DA3CA-CFF3-BC43-8C01-F7A9DDEA6DAE}"/>
              </a:ext>
            </a:extLst>
          </p:cNvPr>
          <p:cNvSpPr txBox="1"/>
          <p:nvPr/>
        </p:nvSpPr>
        <p:spPr>
          <a:xfrm>
            <a:off x="1749269" y="4611812"/>
            <a:ext cx="64372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</p:txBody>
      </p:sp>
      <p:pic>
        <p:nvPicPr>
          <p:cNvPr id="112" name="Picture 6" descr="ildergebnis für function">
            <a:extLst>
              <a:ext uri="{FF2B5EF4-FFF2-40B4-BE49-F238E27FC236}">
                <a16:creationId xmlns:a16="http://schemas.microsoft.com/office/drawing/2014/main" id="{14E0BA57-0858-BB47-A964-9F8FCB6F1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099" y="4393038"/>
            <a:ext cx="324000" cy="2127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DDA013AD-E48E-8448-85DC-FE7F8670B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65846" y="4317759"/>
            <a:ext cx="288000" cy="288000"/>
          </a:xfrm>
          <a:prstGeom prst="rect">
            <a:avLst/>
          </a:prstGeom>
        </p:spPr>
      </p:pic>
      <p:pic>
        <p:nvPicPr>
          <p:cNvPr id="116" name="Picture 115" descr="http://plainicon.com/dl.php?pid=46740&amp;tem=256px&amp;con=download-icon">
            <a:extLst>
              <a:ext uri="{FF2B5EF4-FFF2-40B4-BE49-F238E27FC236}">
                <a16:creationId xmlns:a16="http://schemas.microsoft.com/office/drawing/2014/main" id="{A27BBC50-AA04-844B-96E8-5392E6B5F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33508" y="3220352"/>
            <a:ext cx="216000" cy="51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AFEEB796-6953-9146-BAB5-DAF5D817E688}"/>
              </a:ext>
            </a:extLst>
          </p:cNvPr>
          <p:cNvSpPr txBox="1"/>
          <p:nvPr/>
        </p:nvSpPr>
        <p:spPr>
          <a:xfrm>
            <a:off x="1692076" y="3620993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4025B82E-F22B-DF44-9E73-41AFC49B6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955" y="3858056"/>
            <a:ext cx="324000" cy="32400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4FA58C46-6C0D-1045-943D-1BF687DF5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214" y="3891211"/>
            <a:ext cx="360000" cy="22361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A06136F-BF61-1147-827C-357DC45EE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23" y="3810559"/>
            <a:ext cx="324000" cy="32400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D59E9E97-F456-824A-B365-089A99A44C47}"/>
              </a:ext>
            </a:extLst>
          </p:cNvPr>
          <p:cNvSpPr txBox="1"/>
          <p:nvPr/>
        </p:nvSpPr>
        <p:spPr>
          <a:xfrm>
            <a:off x="1940882" y="4214834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9FBBD793-65A7-7940-B723-D11D5A4B5665}"/>
              </a:ext>
            </a:extLst>
          </p:cNvPr>
          <p:cNvSpPr/>
          <p:nvPr/>
        </p:nvSpPr>
        <p:spPr>
          <a:xfrm>
            <a:off x="1330668" y="3735278"/>
            <a:ext cx="324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4C5E76D-DC4B-784E-9D4A-B93706C19B27}"/>
              </a:ext>
            </a:extLst>
          </p:cNvPr>
          <p:cNvSpPr txBox="1"/>
          <p:nvPr/>
        </p:nvSpPr>
        <p:spPr>
          <a:xfrm>
            <a:off x="2423453" y="1102311"/>
            <a:ext cx="131446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File Import / SQL Import</a:t>
            </a:r>
          </a:p>
        </p:txBody>
      </p:sp>
      <p:sp>
        <p:nvSpPr>
          <p:cNvPr id="151" name="Right Arrow 150">
            <a:extLst>
              <a:ext uri="{FF2B5EF4-FFF2-40B4-BE49-F238E27FC236}">
                <a16:creationId xmlns:a16="http://schemas.microsoft.com/office/drawing/2014/main" id="{07331F2A-C11A-FF4E-91C9-1F79B81056AA}"/>
              </a:ext>
            </a:extLst>
          </p:cNvPr>
          <p:cNvSpPr/>
          <p:nvPr/>
        </p:nvSpPr>
        <p:spPr>
          <a:xfrm rot="974002">
            <a:off x="1337778" y="2255584"/>
            <a:ext cx="1872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6024A8F-E878-DE48-89C8-9CA24B6D85A5}"/>
              </a:ext>
            </a:extLst>
          </p:cNvPr>
          <p:cNvSpPr txBox="1"/>
          <p:nvPr/>
        </p:nvSpPr>
        <p:spPr>
          <a:xfrm rot="1039000">
            <a:off x="2037110" y="2001013"/>
            <a:ext cx="7053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Change Data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Capture</a:t>
            </a:r>
          </a:p>
        </p:txBody>
      </p:sp>
      <p:sp>
        <p:nvSpPr>
          <p:cNvPr id="156" name="Right Arrow 155">
            <a:extLst>
              <a:ext uri="{FF2B5EF4-FFF2-40B4-BE49-F238E27FC236}">
                <a16:creationId xmlns:a16="http://schemas.microsoft.com/office/drawing/2014/main" id="{5982D9CC-8737-0045-9C77-6507E06726CA}"/>
              </a:ext>
            </a:extLst>
          </p:cNvPr>
          <p:cNvSpPr/>
          <p:nvPr/>
        </p:nvSpPr>
        <p:spPr>
          <a:xfrm>
            <a:off x="1358720" y="1240810"/>
            <a:ext cx="3252401" cy="183268"/>
          </a:xfrm>
          <a:prstGeom prst="rightArrow">
            <a:avLst/>
          </a:prstGeom>
          <a:solidFill>
            <a:schemeClr val="bg2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57" name="Right Arrow 156">
            <a:extLst>
              <a:ext uri="{FF2B5EF4-FFF2-40B4-BE49-F238E27FC236}">
                <a16:creationId xmlns:a16="http://schemas.microsoft.com/office/drawing/2014/main" id="{811A54BB-D42E-1345-AAD8-9A0F02AEE16E}"/>
              </a:ext>
            </a:extLst>
          </p:cNvPr>
          <p:cNvSpPr/>
          <p:nvPr/>
        </p:nvSpPr>
        <p:spPr>
          <a:xfrm rot="18809517">
            <a:off x="2652886" y="3227169"/>
            <a:ext cx="603914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38A1ECF-1130-2143-8D7A-13E5CBBD44E2}"/>
              </a:ext>
            </a:extLst>
          </p:cNvPr>
          <p:cNvSpPr txBox="1"/>
          <p:nvPr/>
        </p:nvSpPr>
        <p:spPr>
          <a:xfrm rot="18758421">
            <a:off x="2721006" y="3441834"/>
            <a:ext cx="54502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Data Flow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57CE09FD-7FF9-B54E-B118-2FC7C5E4BFE6}"/>
              </a:ext>
            </a:extLst>
          </p:cNvPr>
          <p:cNvSpPr/>
          <p:nvPr/>
        </p:nvSpPr>
        <p:spPr>
          <a:xfrm>
            <a:off x="3390712" y="2398640"/>
            <a:ext cx="735334" cy="233756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3616E236-0AD7-6542-8C68-FCEB525565D0}"/>
              </a:ext>
            </a:extLst>
          </p:cNvPr>
          <p:cNvSpPr/>
          <p:nvPr/>
        </p:nvSpPr>
        <p:spPr>
          <a:xfrm>
            <a:off x="3309925" y="2460750"/>
            <a:ext cx="735334" cy="2358606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62DF51C2-C94A-5345-AF36-D6A2D51847DF}"/>
              </a:ext>
            </a:extLst>
          </p:cNvPr>
          <p:cNvSpPr/>
          <p:nvPr/>
        </p:nvSpPr>
        <p:spPr>
          <a:xfrm>
            <a:off x="3226332" y="2547387"/>
            <a:ext cx="735334" cy="2346598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163" name="Picture 162" descr="http://plainicon.com/dl.php?pid=46740&amp;tem=256px&amp;con=download-icon">
            <a:extLst>
              <a:ext uri="{FF2B5EF4-FFF2-40B4-BE49-F238E27FC236}">
                <a16:creationId xmlns:a16="http://schemas.microsoft.com/office/drawing/2014/main" id="{DCF36864-F8E0-0648-BE2B-BD272F4CE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40751" y="307200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Right Arrow 163">
            <a:extLst>
              <a:ext uri="{FF2B5EF4-FFF2-40B4-BE49-F238E27FC236}">
                <a16:creationId xmlns:a16="http://schemas.microsoft.com/office/drawing/2014/main" id="{8DB04610-616A-8740-BCDE-248835D00B43}"/>
              </a:ext>
            </a:extLst>
          </p:cNvPr>
          <p:cNvSpPr/>
          <p:nvPr/>
        </p:nvSpPr>
        <p:spPr>
          <a:xfrm rot="19545427">
            <a:off x="4200785" y="2353535"/>
            <a:ext cx="482979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D7CA31E-A00C-D649-B240-45F428B4163C}"/>
              </a:ext>
            </a:extLst>
          </p:cNvPr>
          <p:cNvSpPr txBox="1"/>
          <p:nvPr/>
        </p:nvSpPr>
        <p:spPr>
          <a:xfrm rot="19551177">
            <a:off x="4099548" y="2205282"/>
            <a:ext cx="54502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166" name="Right Arrow 165">
            <a:extLst>
              <a:ext uri="{FF2B5EF4-FFF2-40B4-BE49-F238E27FC236}">
                <a16:creationId xmlns:a16="http://schemas.microsoft.com/office/drawing/2014/main" id="{CFC331EF-1452-F448-9EDA-23D7FAC90F9C}"/>
              </a:ext>
            </a:extLst>
          </p:cNvPr>
          <p:cNvSpPr/>
          <p:nvPr/>
        </p:nvSpPr>
        <p:spPr>
          <a:xfrm>
            <a:off x="4167333" y="4152452"/>
            <a:ext cx="41152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CC6CB4D4-6F24-824A-9DEF-325263B88DA6}"/>
              </a:ext>
            </a:extLst>
          </p:cNvPr>
          <p:cNvSpPr/>
          <p:nvPr/>
        </p:nvSpPr>
        <p:spPr>
          <a:xfrm>
            <a:off x="4167333" y="3322384"/>
            <a:ext cx="41152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C60B40-1942-D24F-BBDF-689D515B7A43}"/>
              </a:ext>
            </a:extLst>
          </p:cNvPr>
          <p:cNvSpPr txBox="1"/>
          <p:nvPr/>
        </p:nvSpPr>
        <p:spPr>
          <a:xfrm>
            <a:off x="4146467" y="4575885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6B1FC3-EC6F-2540-A756-E2AF6FDD4ECF}"/>
              </a:ext>
            </a:extLst>
          </p:cNvPr>
          <p:cNvSpPr txBox="1"/>
          <p:nvPr/>
        </p:nvSpPr>
        <p:spPr>
          <a:xfrm>
            <a:off x="4187523" y="2821125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88" name="Right Arrow 187">
            <a:extLst>
              <a:ext uri="{FF2B5EF4-FFF2-40B4-BE49-F238E27FC236}">
                <a16:creationId xmlns:a16="http://schemas.microsoft.com/office/drawing/2014/main" id="{247BC0A6-4C5F-1545-9A0C-BB23E1DAA843}"/>
              </a:ext>
            </a:extLst>
          </p:cNvPr>
          <p:cNvSpPr/>
          <p:nvPr/>
        </p:nvSpPr>
        <p:spPr>
          <a:xfrm rot="10800000">
            <a:off x="4136272" y="3105811"/>
            <a:ext cx="41152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89" name="Right Arrow 188">
            <a:extLst>
              <a:ext uri="{FF2B5EF4-FFF2-40B4-BE49-F238E27FC236}">
                <a16:creationId xmlns:a16="http://schemas.microsoft.com/office/drawing/2014/main" id="{73BE3B07-9DBF-B14E-897D-5C5B7B050BC6}"/>
              </a:ext>
            </a:extLst>
          </p:cNvPr>
          <p:cNvSpPr/>
          <p:nvPr/>
        </p:nvSpPr>
        <p:spPr>
          <a:xfrm rot="10800000">
            <a:off x="4151292" y="4369020"/>
            <a:ext cx="41152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pic>
        <p:nvPicPr>
          <p:cNvPr id="197" name="Picture 196" descr="http://plainicon.com/dl.php?pid=46740&amp;tem=256px&amp;con=download-icon">
            <a:extLst>
              <a:ext uri="{FF2B5EF4-FFF2-40B4-BE49-F238E27FC236}">
                <a16:creationId xmlns:a16="http://schemas.microsoft.com/office/drawing/2014/main" id="{B1F86E78-BAE3-E743-87B1-CC91D8A0E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45052" y="3456936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197" descr="http://plainicon.com/dl.php?pid=46740&amp;tem=256px&amp;con=download-icon">
            <a:extLst>
              <a:ext uri="{FF2B5EF4-FFF2-40B4-BE49-F238E27FC236}">
                <a16:creationId xmlns:a16="http://schemas.microsoft.com/office/drawing/2014/main" id="{B6A9744A-69DD-FA40-8506-B94F4CD6E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40751" y="3852688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ight Arrow 198">
            <a:extLst>
              <a:ext uri="{FF2B5EF4-FFF2-40B4-BE49-F238E27FC236}">
                <a16:creationId xmlns:a16="http://schemas.microsoft.com/office/drawing/2014/main" id="{3502EBC3-F50A-6349-8539-0FA5283DDDCE}"/>
              </a:ext>
            </a:extLst>
          </p:cNvPr>
          <p:cNvSpPr/>
          <p:nvPr/>
        </p:nvSpPr>
        <p:spPr>
          <a:xfrm>
            <a:off x="1330682" y="2746108"/>
            <a:ext cx="1853867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BF0B18DA-2B38-5246-99EE-313F2A66FD14}"/>
              </a:ext>
            </a:extLst>
          </p:cNvPr>
          <p:cNvSpPr txBox="1"/>
          <p:nvPr/>
        </p:nvSpPr>
        <p:spPr>
          <a:xfrm>
            <a:off x="1712873" y="2618817"/>
            <a:ext cx="7694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 Stream</a:t>
            </a: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81CBA63E-8659-F64C-BD3A-6B1FB1AA67C0}"/>
              </a:ext>
            </a:extLst>
          </p:cNvPr>
          <p:cNvSpPr/>
          <p:nvPr/>
        </p:nvSpPr>
        <p:spPr>
          <a:xfrm rot="5400000" flipV="1">
            <a:off x="3916907" y="1642322"/>
            <a:ext cx="367834" cy="1034498"/>
          </a:xfrm>
          <a:prstGeom prst="bentArrow">
            <a:avLst>
              <a:gd name="adj1" fmla="val 27881"/>
              <a:gd name="adj2" fmla="val 26329"/>
              <a:gd name="adj3" fmla="val 26734"/>
              <a:gd name="adj4" fmla="val 45714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C844060-65F8-0E45-9897-170A6A626385}"/>
              </a:ext>
            </a:extLst>
          </p:cNvPr>
          <p:cNvSpPr txBox="1"/>
          <p:nvPr/>
        </p:nvSpPr>
        <p:spPr>
          <a:xfrm>
            <a:off x="3955646" y="1834016"/>
            <a:ext cx="3783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Replay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FB02CE9-04B1-EB44-86C0-B0CB611B676F}"/>
              </a:ext>
            </a:extLst>
          </p:cNvPr>
          <p:cNvCxnSpPr>
            <a:cxnSpLocks/>
          </p:cNvCxnSpPr>
          <p:nvPr/>
        </p:nvCxnSpPr>
        <p:spPr>
          <a:xfrm>
            <a:off x="4649696" y="2763966"/>
            <a:ext cx="190934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8728BC83-48F3-1042-8159-4740A6093F78}"/>
              </a:ext>
            </a:extLst>
          </p:cNvPr>
          <p:cNvSpPr txBox="1"/>
          <p:nvPr/>
        </p:nvSpPr>
        <p:spPr>
          <a:xfrm>
            <a:off x="4929442" y="2595126"/>
            <a:ext cx="146128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Big Data Batch Analytics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C17146F-D72B-F045-A445-62B6531E3CC7}"/>
              </a:ext>
            </a:extLst>
          </p:cNvPr>
          <p:cNvSpPr txBox="1"/>
          <p:nvPr/>
        </p:nvSpPr>
        <p:spPr>
          <a:xfrm>
            <a:off x="5119961" y="3659912"/>
            <a:ext cx="110927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Streaming Analytics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438D203-BB57-4945-93CA-4843F97E2051}"/>
              </a:ext>
            </a:extLst>
          </p:cNvPr>
          <p:cNvCxnSpPr>
            <a:cxnSpLocks/>
          </p:cNvCxnSpPr>
          <p:nvPr/>
        </p:nvCxnSpPr>
        <p:spPr>
          <a:xfrm>
            <a:off x="4674848" y="3823826"/>
            <a:ext cx="190934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3A602534-DEC3-914F-8C7E-B09B2B279DE9}"/>
              </a:ext>
            </a:extLst>
          </p:cNvPr>
          <p:cNvSpPr txBox="1"/>
          <p:nvPr/>
        </p:nvSpPr>
        <p:spPr>
          <a:xfrm>
            <a:off x="5066226" y="4690047"/>
            <a:ext cx="128985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Modern Applications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FBFAD588-D53D-ED6D-A4FA-CBD24C242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81" y="1498938"/>
            <a:ext cx="324000" cy="3240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CB5910EB-6E71-E975-F82B-9EC545F20B4E}"/>
              </a:ext>
            </a:extLst>
          </p:cNvPr>
          <p:cNvSpPr txBox="1"/>
          <p:nvPr/>
        </p:nvSpPr>
        <p:spPr>
          <a:xfrm flipH="1">
            <a:off x="771629" y="1536502"/>
            <a:ext cx="40280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Legacy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App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9F15A81-1AC9-094C-CEF2-F523E2B6934C}"/>
              </a:ext>
            </a:extLst>
          </p:cNvPr>
          <p:cNvSpPr txBox="1"/>
          <p:nvPr/>
        </p:nvSpPr>
        <p:spPr>
          <a:xfrm>
            <a:off x="828895" y="1057150"/>
            <a:ext cx="3206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COTS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App</a:t>
            </a:r>
          </a:p>
        </p:txBody>
      </p:sp>
      <p:pic>
        <p:nvPicPr>
          <p:cNvPr id="142" name="Picture 8" descr="mage result for erp apps symbol">
            <a:extLst>
              <a:ext uri="{FF2B5EF4-FFF2-40B4-BE49-F238E27FC236}">
                <a16:creationId xmlns:a16="http://schemas.microsoft.com/office/drawing/2014/main" id="{21CFBBA7-9062-483A-9C01-A0D5203B3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81" y="101541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57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Scaling Kafka Connect Streaming Data Processing | Instaclustr">
            <a:extLst>
              <a:ext uri="{FF2B5EF4-FFF2-40B4-BE49-F238E27FC236}">
                <a16:creationId xmlns:a16="http://schemas.microsoft.com/office/drawing/2014/main" id="{E93A82AB-1708-8D24-4AC6-2178E5DE4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46" y="1373174"/>
            <a:ext cx="580978" cy="5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– Streaming Data Ingestion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322493" y="248863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311032" y="220205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81CF15EA-648E-8040-AB94-3A701D2AD62A}"/>
              </a:ext>
            </a:extLst>
          </p:cNvPr>
          <p:cNvSpPr/>
          <p:nvPr/>
        </p:nvSpPr>
        <p:spPr>
          <a:xfrm>
            <a:off x="618153" y="1042254"/>
            <a:ext cx="646159" cy="267895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8631D3B-8E99-264E-A6B1-C16B59486C73}"/>
              </a:ext>
            </a:extLst>
          </p:cNvPr>
          <p:cNvSpPr txBox="1"/>
          <p:nvPr/>
        </p:nvSpPr>
        <p:spPr>
          <a:xfrm>
            <a:off x="642179" y="3425086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Salesorder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1764286" y="2196579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74" y="2579547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2349472" y="249071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2338011" y="220413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9439DDE-99F3-AD44-99E1-9DC38AEE4CD6}"/>
              </a:ext>
            </a:extLst>
          </p:cNvPr>
          <p:cNvSpPr/>
          <p:nvPr/>
        </p:nvSpPr>
        <p:spPr>
          <a:xfrm>
            <a:off x="2988475" y="1752406"/>
            <a:ext cx="699983" cy="169293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7140DB81-E383-6444-BBA9-1B73A05EF893}"/>
              </a:ext>
            </a:extLst>
          </p:cNvPr>
          <p:cNvSpPr/>
          <p:nvPr/>
        </p:nvSpPr>
        <p:spPr>
          <a:xfrm>
            <a:off x="2907688" y="1806915"/>
            <a:ext cx="726066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255086D-84B1-2D4E-B722-60F729BCD004}"/>
              </a:ext>
            </a:extLst>
          </p:cNvPr>
          <p:cNvSpPr/>
          <p:nvPr/>
        </p:nvSpPr>
        <p:spPr>
          <a:xfrm>
            <a:off x="2831075" y="1863736"/>
            <a:ext cx="735334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78" name="Picture 77" descr="http://plainicon.com/dl.php?pid=46740&amp;tem=256px&amp;con=download-icon">
            <a:extLst>
              <a:ext uri="{FF2B5EF4-FFF2-40B4-BE49-F238E27FC236}">
                <a16:creationId xmlns:a16="http://schemas.microsoft.com/office/drawing/2014/main" id="{6D7F0F47-8001-7A4E-B6C9-CB2811830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2222222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 descr="http://plainicon.com/dl.php?pid=46740&amp;tem=256px&amp;con=download-icon">
            <a:extLst>
              <a:ext uri="{FF2B5EF4-FFF2-40B4-BE49-F238E27FC236}">
                <a16:creationId xmlns:a16="http://schemas.microsoft.com/office/drawing/2014/main" id="{2C62923D-9EC7-8F45-893A-21EA2B60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9795" y="2607153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 descr="http://plainicon.com/dl.php?pid=46740&amp;tem=256px&amp;con=download-icon">
            <a:extLst>
              <a:ext uri="{FF2B5EF4-FFF2-40B4-BE49-F238E27FC236}">
                <a16:creationId xmlns:a16="http://schemas.microsoft.com/office/drawing/2014/main" id="{D6228B7C-395C-F94D-B6F4-8BEEC729B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300290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3E6A3F0-D17F-F944-8D1A-F6E0E7F52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426" y="1338930"/>
            <a:ext cx="699983" cy="368055"/>
          </a:xfrm>
          <a:prstGeom prst="rect">
            <a:avLst/>
          </a:prstGeom>
          <a:ln>
            <a:noFill/>
          </a:ln>
        </p:spPr>
      </p:pic>
      <p:pic>
        <p:nvPicPr>
          <p:cNvPr id="82" name="Picture 81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64AF5759-DCCF-D040-8051-BA0D1CC9B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57" y="1803257"/>
            <a:ext cx="825037" cy="34032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07790-3D83-AC45-845B-79F99A9E37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1026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0ED1E6B3-0EFE-F049-B9FC-C38EEC4DD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76" y="3067948"/>
            <a:ext cx="329264" cy="3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3254AF-71BC-9C70-26F2-543410D60F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338" y="1522957"/>
            <a:ext cx="324000" cy="324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265040-DBF3-CF8F-7556-F2564C2CD8B1}"/>
              </a:ext>
            </a:extLst>
          </p:cNvPr>
          <p:cNvSpPr txBox="1"/>
          <p:nvPr/>
        </p:nvSpPr>
        <p:spPr>
          <a:xfrm flipH="1">
            <a:off x="658243" y="1919012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Customer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BE4C44E-B7E9-82FF-C9E7-619E49D06A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703" y="2299195"/>
            <a:ext cx="324000" cy="324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AFEDA2F-7634-6C76-13CA-83D5038E5BF6}"/>
              </a:ext>
            </a:extLst>
          </p:cNvPr>
          <p:cNvSpPr txBox="1"/>
          <p:nvPr/>
        </p:nvSpPr>
        <p:spPr>
          <a:xfrm flipH="1">
            <a:off x="654886" y="2704358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Product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003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 descr="Scaling Kafka Connect Streaming Data Processing | Instaclustr">
            <a:extLst>
              <a:ext uri="{FF2B5EF4-FFF2-40B4-BE49-F238E27FC236}">
                <a16:creationId xmlns:a16="http://schemas.microsoft.com/office/drawing/2014/main" id="{3EB9C4BB-745C-3AE9-AFBE-C5CB901A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46" y="1373174"/>
            <a:ext cx="580978" cy="5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-  Stream Data Processing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322493" y="248863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311032" y="220205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1BD45B94-5927-B648-9940-4E7AE74B2C2D}"/>
              </a:ext>
            </a:extLst>
          </p:cNvPr>
          <p:cNvSpPr/>
          <p:nvPr/>
        </p:nvSpPr>
        <p:spPr>
          <a:xfrm>
            <a:off x="2988475" y="1773188"/>
            <a:ext cx="699983" cy="169293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9E451FB7-27B7-DA4F-9F5B-1681B1BBB597}"/>
              </a:ext>
            </a:extLst>
          </p:cNvPr>
          <p:cNvSpPr/>
          <p:nvPr/>
        </p:nvSpPr>
        <p:spPr>
          <a:xfrm>
            <a:off x="2907688" y="1827697"/>
            <a:ext cx="726066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9" name="Rounded Rectangle 268">
            <a:extLst>
              <a:ext uri="{FF2B5EF4-FFF2-40B4-BE49-F238E27FC236}">
                <a16:creationId xmlns:a16="http://schemas.microsoft.com/office/drawing/2014/main" id="{36736EC3-7F55-924A-A726-35AB86A9E156}"/>
              </a:ext>
            </a:extLst>
          </p:cNvPr>
          <p:cNvSpPr/>
          <p:nvPr/>
        </p:nvSpPr>
        <p:spPr>
          <a:xfrm>
            <a:off x="2831075" y="1884518"/>
            <a:ext cx="735334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270" name="Picture 269" descr="http://plainicon.com/dl.php?pid=46740&amp;tem=256px&amp;con=download-icon">
            <a:extLst>
              <a:ext uri="{FF2B5EF4-FFF2-40B4-BE49-F238E27FC236}">
                <a16:creationId xmlns:a16="http://schemas.microsoft.com/office/drawing/2014/main" id="{86BFAA1D-747C-7345-ACD1-BB538D9D3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2243004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270" descr="http://plainicon.com/dl.php?pid=46740&amp;tem=256px&amp;con=download-icon">
            <a:extLst>
              <a:ext uri="{FF2B5EF4-FFF2-40B4-BE49-F238E27FC236}">
                <a16:creationId xmlns:a16="http://schemas.microsoft.com/office/drawing/2014/main" id="{28CEB8CD-C516-144D-8D15-43C983E1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9795" y="262793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271" descr="http://plainicon.com/dl.php?pid=46740&amp;tem=256px&amp;con=download-icon">
            <a:extLst>
              <a:ext uri="{FF2B5EF4-FFF2-40B4-BE49-F238E27FC236}">
                <a16:creationId xmlns:a16="http://schemas.microsoft.com/office/drawing/2014/main" id="{889B3DA0-BF1F-1049-A68C-6B18082A2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3023687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1764286" y="2196579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74" y="2579547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2349472" y="2501106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2338011" y="220413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10AB777-8CA2-6B48-97F5-8EE01042F6FD}"/>
              </a:ext>
            </a:extLst>
          </p:cNvPr>
          <p:cNvSpPr/>
          <p:nvPr/>
        </p:nvSpPr>
        <p:spPr>
          <a:xfrm>
            <a:off x="7799942" y="759917"/>
            <a:ext cx="995498" cy="319941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Consumer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4B1FFB-17BC-BA48-82DA-D192AA7E44D3}"/>
              </a:ext>
            </a:extLst>
          </p:cNvPr>
          <p:cNvSpPr txBox="1"/>
          <p:nvPr/>
        </p:nvSpPr>
        <p:spPr>
          <a:xfrm>
            <a:off x="3880971" y="352754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6F3B08B3-02F5-C944-A1EC-A6536B915BCB}"/>
              </a:ext>
            </a:extLst>
          </p:cNvPr>
          <p:cNvSpPr/>
          <p:nvPr/>
        </p:nvSpPr>
        <p:spPr>
          <a:xfrm>
            <a:off x="3724189" y="3244102"/>
            <a:ext cx="1019024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D2FACC82-3E0A-CD43-960E-4D614CC36CEC}"/>
              </a:ext>
            </a:extLst>
          </p:cNvPr>
          <p:cNvSpPr/>
          <p:nvPr/>
        </p:nvSpPr>
        <p:spPr>
          <a:xfrm rot="5400000" flipH="1" flipV="1">
            <a:off x="3750541" y="2974723"/>
            <a:ext cx="313711" cy="1637956"/>
          </a:xfrm>
          <a:prstGeom prst="bentArrow">
            <a:avLst>
              <a:gd name="adj1" fmla="val 28345"/>
              <a:gd name="adj2" fmla="val 33273"/>
              <a:gd name="adj3" fmla="val 29640"/>
              <a:gd name="adj4" fmla="val 54431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2F0D03F-9E90-D644-B06C-6554F6BA163D}"/>
              </a:ext>
            </a:extLst>
          </p:cNvPr>
          <p:cNvSpPr/>
          <p:nvPr/>
        </p:nvSpPr>
        <p:spPr>
          <a:xfrm>
            <a:off x="4932805" y="3099246"/>
            <a:ext cx="2002845" cy="9088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52E4379-D47C-CC4F-8C7A-F4B55C7A517A}"/>
              </a:ext>
            </a:extLst>
          </p:cNvPr>
          <p:cNvSpPr/>
          <p:nvPr/>
        </p:nvSpPr>
        <p:spPr>
          <a:xfrm>
            <a:off x="4821890" y="3153316"/>
            <a:ext cx="2049469" cy="90424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22550DC2-3D4E-BF40-9D98-2C8F3A8601EF}"/>
              </a:ext>
            </a:extLst>
          </p:cNvPr>
          <p:cNvSpPr/>
          <p:nvPr/>
        </p:nvSpPr>
        <p:spPr>
          <a:xfrm>
            <a:off x="4768425" y="3190975"/>
            <a:ext cx="2030166" cy="899436"/>
          </a:xfrm>
          <a:prstGeom prst="roundRect">
            <a:avLst>
              <a:gd name="adj" fmla="val 1488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Stream Processing Cluster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D995D90-48DD-DE4C-8397-EAF9581EB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871" y="3472324"/>
            <a:ext cx="445942" cy="27699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7123CD7-B268-3B4B-9016-30808CB60C11}"/>
              </a:ext>
            </a:extLst>
          </p:cNvPr>
          <p:cNvSpPr txBox="1"/>
          <p:nvPr/>
        </p:nvSpPr>
        <p:spPr>
          <a:xfrm>
            <a:off x="4884890" y="3813294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Processor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5F6598-75AF-2549-BF00-632E7DCD24AE}"/>
              </a:ext>
            </a:extLst>
          </p:cNvPr>
          <p:cNvSpPr txBox="1"/>
          <p:nvPr/>
        </p:nvSpPr>
        <p:spPr>
          <a:xfrm>
            <a:off x="6292938" y="3810458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Model /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pic>
        <p:nvPicPr>
          <p:cNvPr id="61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95905F46-9105-F546-8849-2BBD20CB2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921" y="3477376"/>
            <a:ext cx="314305" cy="31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4" descr="Image result for rule engine icon logo">
            <a:extLst>
              <a:ext uri="{FF2B5EF4-FFF2-40B4-BE49-F238E27FC236}">
                <a16:creationId xmlns:a16="http://schemas.microsoft.com/office/drawing/2014/main" id="{8727DEB6-2B36-7E4B-9958-6C6177BE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788" y="3449510"/>
            <a:ext cx="396000" cy="378195"/>
          </a:xfrm>
          <a:prstGeom prst="rect">
            <a:avLst/>
          </a:prstGeom>
          <a:solidFill>
            <a:srgbClr val="FFFDB6"/>
          </a:solidFill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707F6F-41DA-4B46-8BD1-F5A4DE7E58CA}"/>
              </a:ext>
            </a:extLst>
          </p:cNvPr>
          <p:cNvSpPr txBox="1"/>
          <p:nvPr/>
        </p:nvSpPr>
        <p:spPr>
          <a:xfrm>
            <a:off x="5642888" y="3810047"/>
            <a:ext cx="3847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178EC1-ABF5-B346-BC78-55B6459ABD12}"/>
              </a:ext>
            </a:extLst>
          </p:cNvPr>
          <p:cNvSpPr txBox="1"/>
          <p:nvPr/>
        </p:nvSpPr>
        <p:spPr>
          <a:xfrm>
            <a:off x="3893335" y="296622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8003E19F-203B-1D4E-B16F-AD6F5C9D9815}"/>
              </a:ext>
            </a:extLst>
          </p:cNvPr>
          <p:cNvSpPr/>
          <p:nvPr/>
        </p:nvSpPr>
        <p:spPr>
          <a:xfrm>
            <a:off x="6968066" y="3515437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pic>
        <p:nvPicPr>
          <p:cNvPr id="83" name="Picture 8" descr="http://icons.iconarchive.com/icons/iconsmind/outline/512/Dashboard-icon.png">
            <a:extLst>
              <a:ext uri="{FF2B5EF4-FFF2-40B4-BE49-F238E27FC236}">
                <a16:creationId xmlns:a16="http://schemas.microsoft.com/office/drawing/2014/main" id="{607E72C5-1DFD-FC42-B198-4BB589F29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455" y="3180581"/>
            <a:ext cx="546714" cy="5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9E6BB83-8290-DB4C-8D05-D606B8350237}"/>
              </a:ext>
            </a:extLst>
          </p:cNvPr>
          <p:cNvSpPr txBox="1"/>
          <p:nvPr/>
        </p:nvSpPr>
        <p:spPr>
          <a:xfrm>
            <a:off x="7997447" y="3640053"/>
            <a:ext cx="6027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Dashboard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A7784344-5956-5848-9EBE-78CA0BDF52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6426" y="1338930"/>
            <a:ext cx="699983" cy="368055"/>
          </a:xfrm>
          <a:prstGeom prst="rect">
            <a:avLst/>
          </a:prstGeom>
          <a:ln>
            <a:noFill/>
          </a:ln>
        </p:spPr>
      </p:pic>
      <p:pic>
        <p:nvPicPr>
          <p:cNvPr id="88" name="Picture 87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B9FF25D9-1D0F-A04B-88D8-1D8862F33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57" y="1803257"/>
            <a:ext cx="825037" cy="34032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2F779-F2BE-3E47-8D06-A8B8315B22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78" name="Picture 77" descr="ildergebnis für datascience lab icon">
            <a:extLst>
              <a:ext uri="{FF2B5EF4-FFF2-40B4-BE49-F238E27FC236}">
                <a16:creationId xmlns:a16="http://schemas.microsoft.com/office/drawing/2014/main" id="{C9674D1F-CF4D-DE46-9ED6-ED8D9D56A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13" y="1850582"/>
            <a:ext cx="294545" cy="2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BF6DCA3-E744-3841-9572-F033B2E7D06F}"/>
              </a:ext>
            </a:extLst>
          </p:cNvPr>
          <p:cNvSpPr txBox="1"/>
          <p:nvPr/>
        </p:nvSpPr>
        <p:spPr>
          <a:xfrm>
            <a:off x="7948084" y="2177475"/>
            <a:ext cx="7502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Science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Workbench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206BB02-4A28-164C-A0DD-8C91AAE00E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5185" y="1187521"/>
            <a:ext cx="396000" cy="3960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2FB9ECD-CB13-0B4D-978D-AA1128EC6D51}"/>
              </a:ext>
            </a:extLst>
          </p:cNvPr>
          <p:cNvSpPr txBox="1"/>
          <p:nvPr/>
        </p:nvSpPr>
        <p:spPr>
          <a:xfrm>
            <a:off x="8099208" y="1594414"/>
            <a:ext cx="39113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Bi Tool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3B588FC8-51D3-CC4F-A031-9DF1DD2D7D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0448" y="4210634"/>
            <a:ext cx="550283" cy="24692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6" name="Picture 95" descr="Bildergebnis für ksqldb">
            <a:extLst>
              <a:ext uri="{FF2B5EF4-FFF2-40B4-BE49-F238E27FC236}">
                <a16:creationId xmlns:a16="http://schemas.microsoft.com/office/drawing/2014/main" id="{7470E5AB-E57D-3C47-A165-1BA635B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68" y="4161003"/>
            <a:ext cx="351290" cy="35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101F66D9-AB78-170D-3CFB-BD2EB5B55610}"/>
              </a:ext>
            </a:extLst>
          </p:cNvPr>
          <p:cNvSpPr/>
          <p:nvPr/>
        </p:nvSpPr>
        <p:spPr>
          <a:xfrm>
            <a:off x="618153" y="1042254"/>
            <a:ext cx="646159" cy="267895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F587A32-CA5B-5C39-6C84-62990CE83010}"/>
              </a:ext>
            </a:extLst>
          </p:cNvPr>
          <p:cNvSpPr txBox="1"/>
          <p:nvPr/>
        </p:nvSpPr>
        <p:spPr>
          <a:xfrm>
            <a:off x="642179" y="3425086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Salesorder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4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06F3F859-FA71-7E35-7BE6-C10B9FD5F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76" y="3067948"/>
            <a:ext cx="329264" cy="3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7E507D1B-DCDD-F997-6A73-C5056E19D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338" y="1522957"/>
            <a:ext cx="324000" cy="3240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26C1FB38-3FEE-1228-5165-3335A7CA74BF}"/>
              </a:ext>
            </a:extLst>
          </p:cNvPr>
          <p:cNvSpPr txBox="1"/>
          <p:nvPr/>
        </p:nvSpPr>
        <p:spPr>
          <a:xfrm flipH="1">
            <a:off x="658243" y="1919012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Customer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A8C590CB-CD77-C49C-A64E-065C0A67E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703" y="2299195"/>
            <a:ext cx="324000" cy="3240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23C5E011-49DB-19ED-067F-6567AF6A22D1}"/>
              </a:ext>
            </a:extLst>
          </p:cNvPr>
          <p:cNvSpPr txBox="1"/>
          <p:nvPr/>
        </p:nvSpPr>
        <p:spPr>
          <a:xfrm flipH="1">
            <a:off x="654886" y="2704358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Product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994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 descr="Scaling Kafka Connect Streaming Data Processing | Instaclustr">
            <a:extLst>
              <a:ext uri="{FF2B5EF4-FFF2-40B4-BE49-F238E27FC236}">
                <a16:creationId xmlns:a16="http://schemas.microsoft.com/office/drawing/2014/main" id="{6454C343-A152-327E-DB04-4BAD8976D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46" y="1373174"/>
            <a:ext cx="580978" cy="5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WS S3 (Simple Storage Service) - ThinCor">
            <a:extLst>
              <a:ext uri="{FF2B5EF4-FFF2-40B4-BE49-F238E27FC236}">
                <a16:creationId xmlns:a16="http://schemas.microsoft.com/office/drawing/2014/main" id="{5FD123D5-2637-8049-B833-3ACC10DBC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70" y="2751349"/>
            <a:ext cx="594112" cy="30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caling Kafka Connect Streaming Data Processing | Instaclustr">
            <a:extLst>
              <a:ext uri="{FF2B5EF4-FFF2-40B4-BE49-F238E27FC236}">
                <a16:creationId xmlns:a16="http://schemas.microsoft.com/office/drawing/2014/main" id="{C294487B-3A14-CF4F-85F6-CA300A9E4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03" y="1283750"/>
            <a:ext cx="580978" cy="5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– Store Raw Data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322493" y="248863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311032" y="220205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1764286" y="2196579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74" y="2579547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2349472" y="249071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2338011" y="220413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627B18F-129B-B047-A13C-C3BE67E75721}"/>
              </a:ext>
            </a:extLst>
          </p:cNvPr>
          <p:cNvSpPr/>
          <p:nvPr/>
        </p:nvSpPr>
        <p:spPr>
          <a:xfrm>
            <a:off x="3724189" y="2268137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CAA154-5F3E-E645-BCB4-C3A5CEF634B1}"/>
              </a:ext>
            </a:extLst>
          </p:cNvPr>
          <p:cNvSpPr/>
          <p:nvPr/>
        </p:nvSpPr>
        <p:spPr>
          <a:xfrm>
            <a:off x="5371192" y="792621"/>
            <a:ext cx="1562016" cy="18147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05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706430-56D1-2F49-BA4E-A4138C628020}"/>
              </a:ext>
            </a:extLst>
          </p:cNvPr>
          <p:cNvSpPr/>
          <p:nvPr/>
        </p:nvSpPr>
        <p:spPr>
          <a:xfrm>
            <a:off x="5275977" y="839805"/>
            <a:ext cx="1601889" cy="184426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529F2D-4FE9-9442-929F-D15FBFE2249C}"/>
              </a:ext>
            </a:extLst>
          </p:cNvPr>
          <p:cNvSpPr/>
          <p:nvPr/>
        </p:nvSpPr>
        <p:spPr>
          <a:xfrm>
            <a:off x="5169083" y="900950"/>
            <a:ext cx="1661321" cy="185267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Platform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DE8996-4A23-7843-BC95-015AF967EE91}"/>
              </a:ext>
            </a:extLst>
          </p:cNvPr>
          <p:cNvSpPr txBox="1"/>
          <p:nvPr/>
        </p:nvSpPr>
        <p:spPr>
          <a:xfrm>
            <a:off x="5495810" y="2493657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82ECB0-A673-1D43-80CB-A42BBEFC9961}"/>
              </a:ext>
            </a:extLst>
          </p:cNvPr>
          <p:cNvSpPr txBox="1"/>
          <p:nvPr/>
        </p:nvSpPr>
        <p:spPr>
          <a:xfrm rot="16200000">
            <a:off x="5196653" y="2216969"/>
            <a:ext cx="2709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DD682-694E-3048-B16B-381D7A53A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8378" y="2113205"/>
            <a:ext cx="360000" cy="36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3B52C8-0BFF-5C4D-A823-3A3B93940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061" y="2063063"/>
            <a:ext cx="360000" cy="36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46E269C-6369-1F4D-8747-5C73EFC6911C}"/>
              </a:ext>
            </a:extLst>
          </p:cNvPr>
          <p:cNvSpPr txBox="1"/>
          <p:nvPr/>
        </p:nvSpPr>
        <p:spPr>
          <a:xfrm>
            <a:off x="3681224" y="1872325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8226406-46B3-CE4C-8220-C935C99899C1}"/>
              </a:ext>
            </a:extLst>
          </p:cNvPr>
          <p:cNvSpPr/>
          <p:nvPr/>
        </p:nvSpPr>
        <p:spPr>
          <a:xfrm>
            <a:off x="4165134" y="1934327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40" name="Picture 6" descr="Image result for data pipeline icon">
            <a:extLst>
              <a:ext uri="{FF2B5EF4-FFF2-40B4-BE49-F238E27FC236}">
                <a16:creationId xmlns:a16="http://schemas.microsoft.com/office/drawing/2014/main" id="{82FD34D4-6647-CB4D-A6DF-AB1CF130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22" y="2317295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2AA5E3F4-09CB-514B-899E-61B3456EF905}"/>
              </a:ext>
            </a:extLst>
          </p:cNvPr>
          <p:cNvSpPr/>
          <p:nvPr/>
        </p:nvSpPr>
        <p:spPr>
          <a:xfrm>
            <a:off x="4726373" y="2256306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1BD344-6E4F-C34B-B36D-222C605F7F9D}"/>
              </a:ext>
            </a:extLst>
          </p:cNvPr>
          <p:cNvSpPr txBox="1"/>
          <p:nvPr/>
        </p:nvSpPr>
        <p:spPr>
          <a:xfrm>
            <a:off x="4683408" y="1860494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6B66CC42-DA32-2D43-B332-01E873125C22}"/>
              </a:ext>
            </a:extLst>
          </p:cNvPr>
          <p:cNvSpPr/>
          <p:nvPr/>
        </p:nvSpPr>
        <p:spPr>
          <a:xfrm>
            <a:off x="2988475" y="1752406"/>
            <a:ext cx="699983" cy="169293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2C30365-1E78-8F4C-8B2A-ED6B6BFA6FAB}"/>
              </a:ext>
            </a:extLst>
          </p:cNvPr>
          <p:cNvSpPr/>
          <p:nvPr/>
        </p:nvSpPr>
        <p:spPr>
          <a:xfrm>
            <a:off x="2907688" y="1806915"/>
            <a:ext cx="726066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818B302-C2A6-024F-A292-380667D470F2}"/>
              </a:ext>
            </a:extLst>
          </p:cNvPr>
          <p:cNvSpPr/>
          <p:nvPr/>
        </p:nvSpPr>
        <p:spPr>
          <a:xfrm>
            <a:off x="2831075" y="1863736"/>
            <a:ext cx="735334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62" name="Picture 61" descr="http://plainicon.com/dl.php?pid=46740&amp;tem=256px&amp;con=download-icon">
            <a:extLst>
              <a:ext uri="{FF2B5EF4-FFF2-40B4-BE49-F238E27FC236}">
                <a16:creationId xmlns:a16="http://schemas.microsoft.com/office/drawing/2014/main" id="{08F793C6-A89A-184C-8D49-2F26BDE75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2222222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http://plainicon.com/dl.php?pid=46740&amp;tem=256px&amp;con=download-icon">
            <a:extLst>
              <a:ext uri="{FF2B5EF4-FFF2-40B4-BE49-F238E27FC236}">
                <a16:creationId xmlns:a16="http://schemas.microsoft.com/office/drawing/2014/main" id="{EABCAEB9-B257-594C-A987-5295F4C0B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9795" y="2607153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 descr="http://plainicon.com/dl.php?pid=46740&amp;tem=256px&amp;con=download-icon">
            <a:extLst>
              <a:ext uri="{FF2B5EF4-FFF2-40B4-BE49-F238E27FC236}">
                <a16:creationId xmlns:a16="http://schemas.microsoft.com/office/drawing/2014/main" id="{D5EEB8D8-B943-094A-A33B-2E3B29743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300290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BD478ED-82B0-434B-A4B2-986DA10C74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6426" y="1338930"/>
            <a:ext cx="699983" cy="368055"/>
          </a:xfrm>
          <a:prstGeom prst="rect">
            <a:avLst/>
          </a:prstGeom>
          <a:ln>
            <a:noFill/>
          </a:ln>
        </p:spPr>
      </p:pic>
      <p:pic>
        <p:nvPicPr>
          <p:cNvPr id="74" name="Picture 73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194EA40A-6398-0747-AFAE-D19B197F9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57" y="1803257"/>
            <a:ext cx="825037" cy="34032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430BF-882D-934F-B5AC-54968BAE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7C04ADD-3843-6642-BE89-8723AE7A1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33" y="2818859"/>
            <a:ext cx="798845" cy="1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73C62D6-252F-8E1C-CC69-8A6F4A0F199A}"/>
              </a:ext>
            </a:extLst>
          </p:cNvPr>
          <p:cNvSpPr/>
          <p:nvPr/>
        </p:nvSpPr>
        <p:spPr>
          <a:xfrm>
            <a:off x="618153" y="1042254"/>
            <a:ext cx="646159" cy="267895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19CAAB-9D0D-5796-3959-683A0E8D4271}"/>
              </a:ext>
            </a:extLst>
          </p:cNvPr>
          <p:cNvSpPr txBox="1"/>
          <p:nvPr/>
        </p:nvSpPr>
        <p:spPr>
          <a:xfrm>
            <a:off x="642179" y="3425086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Salesorder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7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2E56DA39-22D7-0058-C2A5-C4894E60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76" y="3067948"/>
            <a:ext cx="329264" cy="3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15ED2E3-FC14-0FE6-1C3F-59B8484362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8338" y="1522957"/>
            <a:ext cx="324000" cy="324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9F33502-CF60-BA7D-790B-516705AA6D45}"/>
              </a:ext>
            </a:extLst>
          </p:cNvPr>
          <p:cNvSpPr txBox="1"/>
          <p:nvPr/>
        </p:nvSpPr>
        <p:spPr>
          <a:xfrm flipH="1">
            <a:off x="658243" y="1919012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Customer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CB1EA75-72B7-4491-3025-AF7842ECDE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703" y="2299195"/>
            <a:ext cx="324000" cy="324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9636D77-ABC3-6149-89D0-654344450940}"/>
              </a:ext>
            </a:extLst>
          </p:cNvPr>
          <p:cNvSpPr txBox="1"/>
          <p:nvPr/>
        </p:nvSpPr>
        <p:spPr>
          <a:xfrm flipH="1">
            <a:off x="654886" y="2704358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Product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6B08F-5BBC-268A-761C-4E7C76A41B36}"/>
              </a:ext>
            </a:extLst>
          </p:cNvPr>
          <p:cNvSpPr txBox="1"/>
          <p:nvPr/>
        </p:nvSpPr>
        <p:spPr>
          <a:xfrm>
            <a:off x="3880971" y="352754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9A2A82EF-E423-1ACA-9311-138FD908F04F}"/>
              </a:ext>
            </a:extLst>
          </p:cNvPr>
          <p:cNvSpPr/>
          <p:nvPr/>
        </p:nvSpPr>
        <p:spPr>
          <a:xfrm>
            <a:off x="3724189" y="3244102"/>
            <a:ext cx="1019024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53" name="Bent Arrow 52">
            <a:extLst>
              <a:ext uri="{FF2B5EF4-FFF2-40B4-BE49-F238E27FC236}">
                <a16:creationId xmlns:a16="http://schemas.microsoft.com/office/drawing/2014/main" id="{1E529A72-8B79-9129-3572-F74AF78FF63A}"/>
              </a:ext>
            </a:extLst>
          </p:cNvPr>
          <p:cNvSpPr/>
          <p:nvPr/>
        </p:nvSpPr>
        <p:spPr>
          <a:xfrm rot="5400000" flipH="1" flipV="1">
            <a:off x="3750541" y="2974723"/>
            <a:ext cx="313711" cy="1637956"/>
          </a:xfrm>
          <a:prstGeom prst="bentArrow">
            <a:avLst>
              <a:gd name="adj1" fmla="val 28345"/>
              <a:gd name="adj2" fmla="val 33273"/>
              <a:gd name="adj3" fmla="val 29640"/>
              <a:gd name="adj4" fmla="val 54431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C760CAEE-D51F-8752-F063-A05AEC76A0B7}"/>
              </a:ext>
            </a:extLst>
          </p:cNvPr>
          <p:cNvSpPr/>
          <p:nvPr/>
        </p:nvSpPr>
        <p:spPr>
          <a:xfrm>
            <a:off x="4932805" y="3099246"/>
            <a:ext cx="2002845" cy="9088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73BAFD2F-B5BF-6BE0-87AA-A5514C4B7DC1}"/>
              </a:ext>
            </a:extLst>
          </p:cNvPr>
          <p:cNvSpPr/>
          <p:nvPr/>
        </p:nvSpPr>
        <p:spPr>
          <a:xfrm>
            <a:off x="4821890" y="3153316"/>
            <a:ext cx="2049469" cy="90424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05E489E1-11F5-537D-CD36-C3FE602CBE3A}"/>
              </a:ext>
            </a:extLst>
          </p:cNvPr>
          <p:cNvSpPr/>
          <p:nvPr/>
        </p:nvSpPr>
        <p:spPr>
          <a:xfrm>
            <a:off x="4768425" y="3190975"/>
            <a:ext cx="2030166" cy="899436"/>
          </a:xfrm>
          <a:prstGeom prst="roundRect">
            <a:avLst>
              <a:gd name="adj" fmla="val 1488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Stream Processing Cluster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EBBCC0F-E662-A7BB-2977-AA9682AB75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2871" y="3472324"/>
            <a:ext cx="445942" cy="27699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EAA5B3D-9CA4-284D-0226-ABA24949B1A6}"/>
              </a:ext>
            </a:extLst>
          </p:cNvPr>
          <p:cNvSpPr txBox="1"/>
          <p:nvPr/>
        </p:nvSpPr>
        <p:spPr>
          <a:xfrm>
            <a:off x="4884890" y="3813294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2FA969D-09B7-BCF6-E33A-9356C9E297BD}"/>
              </a:ext>
            </a:extLst>
          </p:cNvPr>
          <p:cNvSpPr txBox="1"/>
          <p:nvPr/>
        </p:nvSpPr>
        <p:spPr>
          <a:xfrm>
            <a:off x="6292938" y="3810458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Model /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pic>
        <p:nvPicPr>
          <p:cNvPr id="70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58C8FCC7-DEEB-BEB9-1405-84082A83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921" y="3477376"/>
            <a:ext cx="314305" cy="31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4" descr="Image result for rule engine icon logo">
            <a:extLst>
              <a:ext uri="{FF2B5EF4-FFF2-40B4-BE49-F238E27FC236}">
                <a16:creationId xmlns:a16="http://schemas.microsoft.com/office/drawing/2014/main" id="{7C279EF1-9C3A-C847-60B3-5FD282908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788" y="3449510"/>
            <a:ext cx="396000" cy="378195"/>
          </a:xfrm>
          <a:prstGeom prst="rect">
            <a:avLst/>
          </a:prstGeom>
          <a:solidFill>
            <a:srgbClr val="FFFDB6"/>
          </a:solidFill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2B25994-68A4-A533-72D4-438F90F7A476}"/>
              </a:ext>
            </a:extLst>
          </p:cNvPr>
          <p:cNvSpPr txBox="1"/>
          <p:nvPr/>
        </p:nvSpPr>
        <p:spPr>
          <a:xfrm>
            <a:off x="5642888" y="3810047"/>
            <a:ext cx="3847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F777E4E-959F-9BDF-F8D5-772017A0A821}"/>
              </a:ext>
            </a:extLst>
          </p:cNvPr>
          <p:cNvSpPr txBox="1"/>
          <p:nvPr/>
        </p:nvSpPr>
        <p:spPr>
          <a:xfrm>
            <a:off x="3893335" y="296622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31821459-1E2E-F4C8-8E96-FC0DA3B0DC5A}"/>
              </a:ext>
            </a:extLst>
          </p:cNvPr>
          <p:cNvSpPr/>
          <p:nvPr/>
        </p:nvSpPr>
        <p:spPr>
          <a:xfrm>
            <a:off x="6968066" y="3515437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E0B44A2-93F3-9906-97A4-80D06CAD1D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0448" y="4210634"/>
            <a:ext cx="550283" cy="24692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8" name="Picture 77" descr="Bildergebnis für ksqldb">
            <a:extLst>
              <a:ext uri="{FF2B5EF4-FFF2-40B4-BE49-F238E27FC236}">
                <a16:creationId xmlns:a16="http://schemas.microsoft.com/office/drawing/2014/main" id="{53A80FD5-F0DB-2FBB-DE1E-75F18553F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68" y="4161003"/>
            <a:ext cx="351290" cy="35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AF7F471-9299-04B5-C5E2-4A8FCE0A6CC8}"/>
              </a:ext>
            </a:extLst>
          </p:cNvPr>
          <p:cNvSpPr/>
          <p:nvPr/>
        </p:nvSpPr>
        <p:spPr>
          <a:xfrm>
            <a:off x="7799942" y="759917"/>
            <a:ext cx="995498" cy="319941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Consumer</a:t>
            </a:r>
          </a:p>
        </p:txBody>
      </p:sp>
      <p:pic>
        <p:nvPicPr>
          <p:cNvPr id="81" name="Picture 8" descr="http://icons.iconarchive.com/icons/iconsmind/outline/512/Dashboard-icon.png">
            <a:extLst>
              <a:ext uri="{FF2B5EF4-FFF2-40B4-BE49-F238E27FC236}">
                <a16:creationId xmlns:a16="http://schemas.microsoft.com/office/drawing/2014/main" id="{4662D21C-CB5C-BD9F-2D3B-D7A7EE76A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455" y="3180581"/>
            <a:ext cx="546714" cy="5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CAEAE6C-B68C-FD70-17DA-3A4CE4ADBD7B}"/>
              </a:ext>
            </a:extLst>
          </p:cNvPr>
          <p:cNvSpPr txBox="1"/>
          <p:nvPr/>
        </p:nvSpPr>
        <p:spPr>
          <a:xfrm>
            <a:off x="7997447" y="3640053"/>
            <a:ext cx="6027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Dashboard</a:t>
            </a:r>
          </a:p>
        </p:txBody>
      </p:sp>
      <p:pic>
        <p:nvPicPr>
          <p:cNvPr id="83" name="Picture 82" descr="ildergebnis für datascience lab icon">
            <a:extLst>
              <a:ext uri="{FF2B5EF4-FFF2-40B4-BE49-F238E27FC236}">
                <a16:creationId xmlns:a16="http://schemas.microsoft.com/office/drawing/2014/main" id="{EB4970A2-DA48-EC9F-BD0B-007EE9C8D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13" y="1850582"/>
            <a:ext cx="294545" cy="2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E18520A-ADDF-9486-68FC-86FBE421EBF9}"/>
              </a:ext>
            </a:extLst>
          </p:cNvPr>
          <p:cNvSpPr txBox="1"/>
          <p:nvPr/>
        </p:nvSpPr>
        <p:spPr>
          <a:xfrm>
            <a:off x="7948084" y="2177475"/>
            <a:ext cx="7502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Science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Workbench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13BB85B7-4FCA-39EF-0CBD-3A4801102DD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25185" y="1187521"/>
            <a:ext cx="396000" cy="3960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D10B602-8B56-A66E-FADB-EE5306A89FAA}"/>
              </a:ext>
            </a:extLst>
          </p:cNvPr>
          <p:cNvSpPr txBox="1"/>
          <p:nvPr/>
        </p:nvSpPr>
        <p:spPr>
          <a:xfrm>
            <a:off x="8099208" y="1594414"/>
            <a:ext cx="39113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Bi Tool</a:t>
            </a:r>
          </a:p>
        </p:txBody>
      </p:sp>
    </p:spTree>
    <p:extLst>
      <p:ext uri="{BB962C8B-B14F-4D97-AF65-F5344CB8AC3E}">
        <p14:creationId xmlns:p14="http://schemas.microsoft.com/office/powerpoint/2010/main" val="2940127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 descr="AWS S3 (Simple Storage Service) - ThinCor">
            <a:extLst>
              <a:ext uri="{FF2B5EF4-FFF2-40B4-BE49-F238E27FC236}">
                <a16:creationId xmlns:a16="http://schemas.microsoft.com/office/drawing/2014/main" id="{3874366B-8A10-0739-A17A-4E6807137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70" y="2751349"/>
            <a:ext cx="594112" cy="30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3AB56BF-E19F-2142-B4F6-FE901B56C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782" y="2704985"/>
            <a:ext cx="531381" cy="29055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– Big Data Processing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322493" y="248863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311032" y="220205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1BD45B94-5927-B648-9940-4E7AE74B2C2D}"/>
              </a:ext>
            </a:extLst>
          </p:cNvPr>
          <p:cNvSpPr/>
          <p:nvPr/>
        </p:nvSpPr>
        <p:spPr>
          <a:xfrm>
            <a:off x="2988475" y="1752406"/>
            <a:ext cx="699983" cy="169293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9E451FB7-27B7-DA4F-9F5B-1681B1BBB597}"/>
              </a:ext>
            </a:extLst>
          </p:cNvPr>
          <p:cNvSpPr/>
          <p:nvPr/>
        </p:nvSpPr>
        <p:spPr>
          <a:xfrm>
            <a:off x="2907688" y="1806915"/>
            <a:ext cx="726066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9" name="Rounded Rectangle 268">
            <a:extLst>
              <a:ext uri="{FF2B5EF4-FFF2-40B4-BE49-F238E27FC236}">
                <a16:creationId xmlns:a16="http://schemas.microsoft.com/office/drawing/2014/main" id="{36736EC3-7F55-924A-A726-35AB86A9E156}"/>
              </a:ext>
            </a:extLst>
          </p:cNvPr>
          <p:cNvSpPr/>
          <p:nvPr/>
        </p:nvSpPr>
        <p:spPr>
          <a:xfrm>
            <a:off x="2831075" y="1863736"/>
            <a:ext cx="735334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270" name="Picture 269" descr="http://plainicon.com/dl.php?pid=46740&amp;tem=256px&amp;con=download-icon">
            <a:extLst>
              <a:ext uri="{FF2B5EF4-FFF2-40B4-BE49-F238E27FC236}">
                <a16:creationId xmlns:a16="http://schemas.microsoft.com/office/drawing/2014/main" id="{86BFAA1D-747C-7345-ACD1-BB538D9D3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2222222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270" descr="http://plainicon.com/dl.php?pid=46740&amp;tem=256px&amp;con=download-icon">
            <a:extLst>
              <a:ext uri="{FF2B5EF4-FFF2-40B4-BE49-F238E27FC236}">
                <a16:creationId xmlns:a16="http://schemas.microsoft.com/office/drawing/2014/main" id="{28CEB8CD-C516-144D-8D15-43C983E1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9795" y="2607153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271" descr="http://plainicon.com/dl.php?pid=46740&amp;tem=256px&amp;con=download-icon">
            <a:extLst>
              <a:ext uri="{FF2B5EF4-FFF2-40B4-BE49-F238E27FC236}">
                <a16:creationId xmlns:a16="http://schemas.microsoft.com/office/drawing/2014/main" id="{889B3DA0-BF1F-1049-A68C-6B18082A2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300290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1764286" y="2196579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74" y="2579547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2349472" y="249071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2338011" y="220413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627B18F-129B-B047-A13C-C3BE67E75721}"/>
              </a:ext>
            </a:extLst>
          </p:cNvPr>
          <p:cNvSpPr/>
          <p:nvPr/>
        </p:nvSpPr>
        <p:spPr>
          <a:xfrm>
            <a:off x="3724189" y="2268137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CAA154-5F3E-E645-BCB4-C3A5CEF634B1}"/>
              </a:ext>
            </a:extLst>
          </p:cNvPr>
          <p:cNvSpPr/>
          <p:nvPr/>
        </p:nvSpPr>
        <p:spPr>
          <a:xfrm>
            <a:off x="5371192" y="792621"/>
            <a:ext cx="1562016" cy="18147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05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706430-56D1-2F49-BA4E-A4138C628020}"/>
              </a:ext>
            </a:extLst>
          </p:cNvPr>
          <p:cNvSpPr/>
          <p:nvPr/>
        </p:nvSpPr>
        <p:spPr>
          <a:xfrm>
            <a:off x="5275977" y="839805"/>
            <a:ext cx="1601889" cy="184426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529F2D-4FE9-9442-929F-D15FBFE2249C}"/>
              </a:ext>
            </a:extLst>
          </p:cNvPr>
          <p:cNvSpPr/>
          <p:nvPr/>
        </p:nvSpPr>
        <p:spPr>
          <a:xfrm>
            <a:off x="5169083" y="900950"/>
            <a:ext cx="1661321" cy="185267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Platform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F0378E-C71F-754B-A11A-68129C010D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7743" y="1297356"/>
            <a:ext cx="360000" cy="36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E3FAF9-C43C-4C4E-9665-BB97E3D334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7426" y="1247214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9DA0B4-1EA3-0740-8946-F3A26F0E9863}"/>
              </a:ext>
            </a:extLst>
          </p:cNvPr>
          <p:cNvSpPr txBox="1"/>
          <p:nvPr/>
        </p:nvSpPr>
        <p:spPr>
          <a:xfrm>
            <a:off x="5529183" y="1776906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DE8996-4A23-7843-BC95-015AF967EE91}"/>
              </a:ext>
            </a:extLst>
          </p:cNvPr>
          <p:cNvSpPr txBox="1"/>
          <p:nvPr/>
        </p:nvSpPr>
        <p:spPr>
          <a:xfrm>
            <a:off x="5495810" y="2493657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118267-2E1A-B542-A748-62A27CD8DB4D}"/>
              </a:ext>
            </a:extLst>
          </p:cNvPr>
          <p:cNvCxnSpPr/>
          <p:nvPr/>
        </p:nvCxnSpPr>
        <p:spPr>
          <a:xfrm>
            <a:off x="5234459" y="1937548"/>
            <a:ext cx="778713" cy="5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82ECB0-A673-1D43-80CB-A42BBEFC9961}"/>
              </a:ext>
            </a:extLst>
          </p:cNvPr>
          <p:cNvSpPr txBox="1"/>
          <p:nvPr/>
        </p:nvSpPr>
        <p:spPr>
          <a:xfrm rot="16200000">
            <a:off x="5196653" y="2216969"/>
            <a:ext cx="2709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263D5B-DDD7-6F48-802B-03DBED045085}"/>
              </a:ext>
            </a:extLst>
          </p:cNvPr>
          <p:cNvSpPr txBox="1"/>
          <p:nvPr/>
        </p:nvSpPr>
        <p:spPr>
          <a:xfrm rot="16200000">
            <a:off x="5008462" y="1382561"/>
            <a:ext cx="644407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Refined /</a:t>
            </a:r>
          </a:p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Usage </a:t>
            </a:r>
            <a:r>
              <a:rPr lang="en-US" sz="1050" dirty="0" err="1">
                <a:latin typeface="Arial" charset="0"/>
                <a:ea typeface="Arial" charset="0"/>
                <a:cs typeface="Arial" charset="0"/>
              </a:rPr>
              <a:t>Opt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Curved Right Arrow 29">
            <a:extLst>
              <a:ext uri="{FF2B5EF4-FFF2-40B4-BE49-F238E27FC236}">
                <a16:creationId xmlns:a16="http://schemas.microsoft.com/office/drawing/2014/main" id="{9103E07F-9ACB-9A40-BE53-8E4D110D9389}"/>
              </a:ext>
            </a:extLst>
          </p:cNvPr>
          <p:cNvSpPr/>
          <p:nvPr/>
        </p:nvSpPr>
        <p:spPr>
          <a:xfrm flipH="1" flipV="1">
            <a:off x="6046521" y="1724981"/>
            <a:ext cx="174877" cy="457300"/>
          </a:xfrm>
          <a:prstGeom prst="curvedRightArrow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DD682-694E-3048-B16B-381D7A53A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378" y="2113205"/>
            <a:ext cx="360000" cy="36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3B52C8-0BFF-5C4D-A823-3A3B93940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8061" y="2063063"/>
            <a:ext cx="360000" cy="36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CFF7FC-2047-4248-8CB1-3EF1B1ED61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8052" y="1310673"/>
            <a:ext cx="360000" cy="266380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E7C9225-4483-DE42-899F-2BDCD794E5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346898" y="1910995"/>
            <a:ext cx="364997" cy="3649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042F4E-AAF6-E04B-89D4-3B38398280FC}"/>
              </a:ext>
            </a:extLst>
          </p:cNvPr>
          <p:cNvSpPr txBox="1"/>
          <p:nvPr/>
        </p:nvSpPr>
        <p:spPr>
          <a:xfrm>
            <a:off x="6214202" y="2280703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Parallel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D5FB39-6E9A-2240-8A14-BB1FCAAE346E}"/>
              </a:ext>
            </a:extLst>
          </p:cNvPr>
          <p:cNvSpPr txBox="1"/>
          <p:nvPr/>
        </p:nvSpPr>
        <p:spPr>
          <a:xfrm>
            <a:off x="6327649" y="1605501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Query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67FFD6E-90FE-5040-BEB2-2CD2C0DB4E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351526" y="1213268"/>
            <a:ext cx="364997" cy="364997"/>
          </a:xfrm>
          <a:prstGeom prst="rect">
            <a:avLst/>
          </a:prstGeom>
          <a:noFill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46E269C-6369-1F4D-8747-5C73EFC6911C}"/>
              </a:ext>
            </a:extLst>
          </p:cNvPr>
          <p:cNvSpPr txBox="1"/>
          <p:nvPr/>
        </p:nvSpPr>
        <p:spPr>
          <a:xfrm>
            <a:off x="3681224" y="1872325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8226406-46B3-CE4C-8220-C935C99899C1}"/>
              </a:ext>
            </a:extLst>
          </p:cNvPr>
          <p:cNvSpPr/>
          <p:nvPr/>
        </p:nvSpPr>
        <p:spPr>
          <a:xfrm>
            <a:off x="4165134" y="1934327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40" name="Picture 6" descr="Image result for data pipeline icon">
            <a:extLst>
              <a:ext uri="{FF2B5EF4-FFF2-40B4-BE49-F238E27FC236}">
                <a16:creationId xmlns:a16="http://schemas.microsoft.com/office/drawing/2014/main" id="{82FD34D4-6647-CB4D-A6DF-AB1CF130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22" y="2317295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2AA5E3F4-09CB-514B-899E-61B3456EF905}"/>
              </a:ext>
            </a:extLst>
          </p:cNvPr>
          <p:cNvSpPr/>
          <p:nvPr/>
        </p:nvSpPr>
        <p:spPr>
          <a:xfrm>
            <a:off x="4726373" y="2256306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1BD344-6E4F-C34B-B36D-222C605F7F9D}"/>
              </a:ext>
            </a:extLst>
          </p:cNvPr>
          <p:cNvSpPr txBox="1"/>
          <p:nvPr/>
        </p:nvSpPr>
        <p:spPr>
          <a:xfrm>
            <a:off x="4683408" y="1860494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10AB777-8CA2-6B48-97F5-8EE01042F6FD}"/>
              </a:ext>
            </a:extLst>
          </p:cNvPr>
          <p:cNvSpPr/>
          <p:nvPr/>
        </p:nvSpPr>
        <p:spPr>
          <a:xfrm>
            <a:off x="7799942" y="759917"/>
            <a:ext cx="995498" cy="319941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Consumer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D6A5C6E3-EE69-5444-A24B-CA9198CD9143}"/>
              </a:ext>
            </a:extLst>
          </p:cNvPr>
          <p:cNvSpPr/>
          <p:nvPr/>
        </p:nvSpPr>
        <p:spPr>
          <a:xfrm>
            <a:off x="6969048" y="1658655"/>
            <a:ext cx="799561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5E66B7-1871-9146-9F29-C063A1E5B9B1}"/>
              </a:ext>
            </a:extLst>
          </p:cNvPr>
          <p:cNvSpPr txBox="1"/>
          <p:nvPr/>
        </p:nvSpPr>
        <p:spPr>
          <a:xfrm>
            <a:off x="7041996" y="1528058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 / Search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1538F6EC-0369-B641-AC6E-B82B1171AA8C}"/>
              </a:ext>
            </a:extLst>
          </p:cNvPr>
          <p:cNvSpPr/>
          <p:nvPr/>
        </p:nvSpPr>
        <p:spPr>
          <a:xfrm>
            <a:off x="6968066" y="2104718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9F1396-46C0-E24F-BE87-55928386549E}"/>
              </a:ext>
            </a:extLst>
          </p:cNvPr>
          <p:cNvSpPr txBox="1"/>
          <p:nvPr/>
        </p:nvSpPr>
        <p:spPr>
          <a:xfrm>
            <a:off x="7026008" y="1988137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“Native” Raw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903586F-5C85-5544-89B8-50E15FA922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6426" y="1338930"/>
            <a:ext cx="699983" cy="368055"/>
          </a:xfrm>
          <a:prstGeom prst="rect">
            <a:avLst/>
          </a:prstGeom>
          <a:ln>
            <a:noFill/>
          </a:ln>
        </p:spPr>
      </p:pic>
      <p:pic>
        <p:nvPicPr>
          <p:cNvPr id="71" name="Picture 70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36A0C9D4-B1A4-FF4E-B13C-E7045704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57" y="1803257"/>
            <a:ext cx="825037" cy="34032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pic>
        <p:nvPicPr>
          <p:cNvPr id="73" name="Picture 8" descr="https://hadoopi.files.wordpress.com/2014/10/screen-shot-2014-10-25-at-14-29-50.png">
            <a:extLst>
              <a:ext uri="{FF2B5EF4-FFF2-40B4-BE49-F238E27FC236}">
                <a16:creationId xmlns:a16="http://schemas.microsoft.com/office/drawing/2014/main" id="{F9CEAB4D-41F3-5E49-8867-FDF1E4E26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496" y="1176988"/>
            <a:ext cx="815525" cy="3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73562-B3A8-9847-9951-3773F3EB54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E9E9C98-A3E4-EE4E-93FB-7D677249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33" y="2818859"/>
            <a:ext cx="798845" cy="1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ildergebnis für datascience lab icon">
            <a:extLst>
              <a:ext uri="{FF2B5EF4-FFF2-40B4-BE49-F238E27FC236}">
                <a16:creationId xmlns:a16="http://schemas.microsoft.com/office/drawing/2014/main" id="{FB18D011-F8D6-9F4C-AAEA-4D65CF003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13" y="1850582"/>
            <a:ext cx="294545" cy="2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FFC86E0-F5E2-A64D-A2D5-CE1B8C4F7804}"/>
              </a:ext>
            </a:extLst>
          </p:cNvPr>
          <p:cNvSpPr txBox="1"/>
          <p:nvPr/>
        </p:nvSpPr>
        <p:spPr>
          <a:xfrm>
            <a:off x="7948084" y="2177475"/>
            <a:ext cx="7502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Science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Workbench</a:t>
            </a:r>
          </a:p>
        </p:txBody>
      </p:sp>
      <p:pic>
        <p:nvPicPr>
          <p:cNvPr id="63" name="Picture 2" descr="Bildergebnis für apache zeppelin">
            <a:extLst>
              <a:ext uri="{FF2B5EF4-FFF2-40B4-BE49-F238E27FC236}">
                <a16:creationId xmlns:a16="http://schemas.microsoft.com/office/drawing/2014/main" id="{CF1D0340-4965-A24B-B615-55AAD02AF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572" y="2484923"/>
            <a:ext cx="482407" cy="3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 descr="Scaling Kafka Connect Streaming Data Processing | Instaclustr">
            <a:extLst>
              <a:ext uri="{FF2B5EF4-FFF2-40B4-BE49-F238E27FC236}">
                <a16:creationId xmlns:a16="http://schemas.microsoft.com/office/drawing/2014/main" id="{18C5628B-4F68-174B-8CA9-E2C297DBC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03" y="1283750"/>
            <a:ext cx="580978" cy="5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FE8C56F-8A09-38C2-57B8-EAE771301F97}"/>
              </a:ext>
            </a:extLst>
          </p:cNvPr>
          <p:cNvSpPr/>
          <p:nvPr/>
        </p:nvSpPr>
        <p:spPr>
          <a:xfrm>
            <a:off x="618153" y="1042254"/>
            <a:ext cx="646159" cy="267895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94808F2-DCB2-59EB-60BF-83D33726250C}"/>
              </a:ext>
            </a:extLst>
          </p:cNvPr>
          <p:cNvSpPr txBox="1"/>
          <p:nvPr/>
        </p:nvSpPr>
        <p:spPr>
          <a:xfrm>
            <a:off x="642179" y="3425086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Salesorder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6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702A6CCF-DC8D-C37C-89F7-DFB7E1982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76" y="3067948"/>
            <a:ext cx="329264" cy="3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2D611D2-ACF4-3971-0F93-1F7EB5FF77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338" y="1522957"/>
            <a:ext cx="324000" cy="324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464C581-6850-EDF5-BA34-A13F976420FE}"/>
              </a:ext>
            </a:extLst>
          </p:cNvPr>
          <p:cNvSpPr txBox="1"/>
          <p:nvPr/>
        </p:nvSpPr>
        <p:spPr>
          <a:xfrm flipH="1">
            <a:off x="658243" y="1919012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Customer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88802D20-2B16-96CB-D496-86EBFC1F70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703" y="2299195"/>
            <a:ext cx="324000" cy="3240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0936C8D-8D4A-A129-4FED-E4C44CB15FC7}"/>
              </a:ext>
            </a:extLst>
          </p:cNvPr>
          <p:cNvSpPr txBox="1"/>
          <p:nvPr/>
        </p:nvSpPr>
        <p:spPr>
          <a:xfrm flipH="1">
            <a:off x="654886" y="2704358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Product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1" name="Picture 80" descr="Getting started with Kafka Connect / Connectors - Knoldus Blogs">
            <a:extLst>
              <a:ext uri="{FF2B5EF4-FFF2-40B4-BE49-F238E27FC236}">
                <a16:creationId xmlns:a16="http://schemas.microsoft.com/office/drawing/2014/main" id="{E408BFBB-1ACF-1985-0AC7-7078F6755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28" y="1462928"/>
            <a:ext cx="713144" cy="34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657D246-892C-CEBD-7D72-8A5269C66A3E}"/>
              </a:ext>
            </a:extLst>
          </p:cNvPr>
          <p:cNvSpPr txBox="1"/>
          <p:nvPr/>
        </p:nvSpPr>
        <p:spPr>
          <a:xfrm>
            <a:off x="3880971" y="352754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1B4D7F5B-1682-8124-E4A5-BE099F94DD94}"/>
              </a:ext>
            </a:extLst>
          </p:cNvPr>
          <p:cNvSpPr/>
          <p:nvPr/>
        </p:nvSpPr>
        <p:spPr>
          <a:xfrm>
            <a:off x="3724189" y="3244102"/>
            <a:ext cx="1019024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82" name="Bent Arrow 81">
            <a:extLst>
              <a:ext uri="{FF2B5EF4-FFF2-40B4-BE49-F238E27FC236}">
                <a16:creationId xmlns:a16="http://schemas.microsoft.com/office/drawing/2014/main" id="{ABF23F69-EF57-6328-F60C-169D2B4E2590}"/>
              </a:ext>
            </a:extLst>
          </p:cNvPr>
          <p:cNvSpPr/>
          <p:nvPr/>
        </p:nvSpPr>
        <p:spPr>
          <a:xfrm rot="5400000" flipH="1" flipV="1">
            <a:off x="3750541" y="2974723"/>
            <a:ext cx="313711" cy="1637956"/>
          </a:xfrm>
          <a:prstGeom prst="bentArrow">
            <a:avLst>
              <a:gd name="adj1" fmla="val 28345"/>
              <a:gd name="adj2" fmla="val 33273"/>
              <a:gd name="adj3" fmla="val 29640"/>
              <a:gd name="adj4" fmla="val 54431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294B33B-AF32-1A50-6177-144BBD6168BF}"/>
              </a:ext>
            </a:extLst>
          </p:cNvPr>
          <p:cNvSpPr/>
          <p:nvPr/>
        </p:nvSpPr>
        <p:spPr>
          <a:xfrm>
            <a:off x="4932805" y="3099246"/>
            <a:ext cx="2002845" cy="9088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8F1443CA-B7F4-D919-89F6-B7666D78D7A5}"/>
              </a:ext>
            </a:extLst>
          </p:cNvPr>
          <p:cNvSpPr/>
          <p:nvPr/>
        </p:nvSpPr>
        <p:spPr>
          <a:xfrm>
            <a:off x="4821890" y="3153316"/>
            <a:ext cx="2049469" cy="90424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821646EF-F6A8-AC40-8AC1-817BCB3C0073}"/>
              </a:ext>
            </a:extLst>
          </p:cNvPr>
          <p:cNvSpPr/>
          <p:nvPr/>
        </p:nvSpPr>
        <p:spPr>
          <a:xfrm>
            <a:off x="4768425" y="3190975"/>
            <a:ext cx="2030166" cy="899436"/>
          </a:xfrm>
          <a:prstGeom prst="roundRect">
            <a:avLst>
              <a:gd name="adj" fmla="val 1488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Stream Processing Cluster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D4AF6621-0503-D02F-80BD-7BA5C2C90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2871" y="3472324"/>
            <a:ext cx="445942" cy="27699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FF8043F-353D-62C5-7AAC-3AF98124EB4A}"/>
              </a:ext>
            </a:extLst>
          </p:cNvPr>
          <p:cNvSpPr txBox="1"/>
          <p:nvPr/>
        </p:nvSpPr>
        <p:spPr>
          <a:xfrm>
            <a:off x="4884890" y="3813294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A36AC05-5E38-F051-695D-33ADDC515A5B}"/>
              </a:ext>
            </a:extLst>
          </p:cNvPr>
          <p:cNvSpPr txBox="1"/>
          <p:nvPr/>
        </p:nvSpPr>
        <p:spPr>
          <a:xfrm>
            <a:off x="6292938" y="3810458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Model /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pic>
        <p:nvPicPr>
          <p:cNvPr id="89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6CC0475A-CF46-C62F-E487-070E33D6D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921" y="3477376"/>
            <a:ext cx="314305" cy="31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4" descr="Image result for rule engine icon logo">
            <a:extLst>
              <a:ext uri="{FF2B5EF4-FFF2-40B4-BE49-F238E27FC236}">
                <a16:creationId xmlns:a16="http://schemas.microsoft.com/office/drawing/2014/main" id="{DCA6B55A-EC9F-EADD-A639-30FCD717C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788" y="3449510"/>
            <a:ext cx="396000" cy="378195"/>
          </a:xfrm>
          <a:prstGeom prst="rect">
            <a:avLst/>
          </a:prstGeom>
          <a:solidFill>
            <a:srgbClr val="FFFDB6"/>
          </a:solidFill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D270C5C-733C-C8CF-5FB2-4E67C68C8EB7}"/>
              </a:ext>
            </a:extLst>
          </p:cNvPr>
          <p:cNvSpPr txBox="1"/>
          <p:nvPr/>
        </p:nvSpPr>
        <p:spPr>
          <a:xfrm>
            <a:off x="5642888" y="3810047"/>
            <a:ext cx="3847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E65AA1D-C6E9-A776-AE15-7D9EA1A377E6}"/>
              </a:ext>
            </a:extLst>
          </p:cNvPr>
          <p:cNvSpPr txBox="1"/>
          <p:nvPr/>
        </p:nvSpPr>
        <p:spPr>
          <a:xfrm>
            <a:off x="3893335" y="296622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EE4AF882-1F66-C6D6-46C6-B9E7C28AC71A}"/>
              </a:ext>
            </a:extLst>
          </p:cNvPr>
          <p:cNvSpPr/>
          <p:nvPr/>
        </p:nvSpPr>
        <p:spPr>
          <a:xfrm>
            <a:off x="6968066" y="3515437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FD31FE2B-917C-96D9-EC6C-3063A8ABA6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20448" y="4210634"/>
            <a:ext cx="550283" cy="24692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5" name="Picture 94" descr="Bildergebnis für ksqldb">
            <a:extLst>
              <a:ext uri="{FF2B5EF4-FFF2-40B4-BE49-F238E27FC236}">
                <a16:creationId xmlns:a16="http://schemas.microsoft.com/office/drawing/2014/main" id="{B4732A23-DAAA-179E-21C6-428024C84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68" y="4161003"/>
            <a:ext cx="351290" cy="35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279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 descr="AWS S3 (Simple Storage Service) - ThinCor">
            <a:extLst>
              <a:ext uri="{FF2B5EF4-FFF2-40B4-BE49-F238E27FC236}">
                <a16:creationId xmlns:a16="http://schemas.microsoft.com/office/drawing/2014/main" id="{9A0ACC3D-31D9-D9D6-8642-6BD9DA616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70" y="2751349"/>
            <a:ext cx="594112" cy="30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– Access Results using SQL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322493" y="248863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311032" y="220205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1BD45B94-5927-B648-9940-4E7AE74B2C2D}"/>
              </a:ext>
            </a:extLst>
          </p:cNvPr>
          <p:cNvSpPr/>
          <p:nvPr/>
        </p:nvSpPr>
        <p:spPr>
          <a:xfrm>
            <a:off x="2988475" y="1752406"/>
            <a:ext cx="699983" cy="169293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9E451FB7-27B7-DA4F-9F5B-1681B1BBB597}"/>
              </a:ext>
            </a:extLst>
          </p:cNvPr>
          <p:cNvSpPr/>
          <p:nvPr/>
        </p:nvSpPr>
        <p:spPr>
          <a:xfrm>
            <a:off x="2907688" y="1806915"/>
            <a:ext cx="726066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9" name="Rounded Rectangle 268">
            <a:extLst>
              <a:ext uri="{FF2B5EF4-FFF2-40B4-BE49-F238E27FC236}">
                <a16:creationId xmlns:a16="http://schemas.microsoft.com/office/drawing/2014/main" id="{36736EC3-7F55-924A-A726-35AB86A9E156}"/>
              </a:ext>
            </a:extLst>
          </p:cNvPr>
          <p:cNvSpPr/>
          <p:nvPr/>
        </p:nvSpPr>
        <p:spPr>
          <a:xfrm>
            <a:off x="2831075" y="1863736"/>
            <a:ext cx="735334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270" name="Picture 269" descr="http://plainicon.com/dl.php?pid=46740&amp;tem=256px&amp;con=download-icon">
            <a:extLst>
              <a:ext uri="{FF2B5EF4-FFF2-40B4-BE49-F238E27FC236}">
                <a16:creationId xmlns:a16="http://schemas.microsoft.com/office/drawing/2014/main" id="{86BFAA1D-747C-7345-ACD1-BB538D9D3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2222222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270" descr="http://plainicon.com/dl.php?pid=46740&amp;tem=256px&amp;con=download-icon">
            <a:extLst>
              <a:ext uri="{FF2B5EF4-FFF2-40B4-BE49-F238E27FC236}">
                <a16:creationId xmlns:a16="http://schemas.microsoft.com/office/drawing/2014/main" id="{28CEB8CD-C516-144D-8D15-43C983E1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9795" y="2607153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271" descr="http://plainicon.com/dl.php?pid=46740&amp;tem=256px&amp;con=download-icon">
            <a:extLst>
              <a:ext uri="{FF2B5EF4-FFF2-40B4-BE49-F238E27FC236}">
                <a16:creationId xmlns:a16="http://schemas.microsoft.com/office/drawing/2014/main" id="{889B3DA0-BF1F-1049-A68C-6B18082A2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300290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1764286" y="2196579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74" y="2579547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2349472" y="249071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2338011" y="220413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627B18F-129B-B047-A13C-C3BE67E75721}"/>
              </a:ext>
            </a:extLst>
          </p:cNvPr>
          <p:cNvSpPr/>
          <p:nvPr/>
        </p:nvSpPr>
        <p:spPr>
          <a:xfrm>
            <a:off x="3724189" y="2268137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CAA154-5F3E-E645-BCB4-C3A5CEF634B1}"/>
              </a:ext>
            </a:extLst>
          </p:cNvPr>
          <p:cNvSpPr/>
          <p:nvPr/>
        </p:nvSpPr>
        <p:spPr>
          <a:xfrm>
            <a:off x="5371192" y="792621"/>
            <a:ext cx="1562016" cy="18147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05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706430-56D1-2F49-BA4E-A4138C628020}"/>
              </a:ext>
            </a:extLst>
          </p:cNvPr>
          <p:cNvSpPr/>
          <p:nvPr/>
        </p:nvSpPr>
        <p:spPr>
          <a:xfrm>
            <a:off x="5275977" y="839805"/>
            <a:ext cx="1601889" cy="184426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529F2D-4FE9-9442-929F-D15FBFE2249C}"/>
              </a:ext>
            </a:extLst>
          </p:cNvPr>
          <p:cNvSpPr/>
          <p:nvPr/>
        </p:nvSpPr>
        <p:spPr>
          <a:xfrm>
            <a:off x="5169083" y="900950"/>
            <a:ext cx="1661321" cy="185267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Platform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F0378E-C71F-754B-A11A-68129C010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7743" y="1297356"/>
            <a:ext cx="360000" cy="36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E3FAF9-C43C-4C4E-9665-BB97E3D33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7426" y="1247214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9DA0B4-1EA3-0740-8946-F3A26F0E9863}"/>
              </a:ext>
            </a:extLst>
          </p:cNvPr>
          <p:cNvSpPr txBox="1"/>
          <p:nvPr/>
        </p:nvSpPr>
        <p:spPr>
          <a:xfrm>
            <a:off x="5529183" y="1776906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DE8996-4A23-7843-BC95-015AF967EE91}"/>
              </a:ext>
            </a:extLst>
          </p:cNvPr>
          <p:cNvSpPr txBox="1"/>
          <p:nvPr/>
        </p:nvSpPr>
        <p:spPr>
          <a:xfrm>
            <a:off x="5495810" y="2493657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118267-2E1A-B542-A748-62A27CD8DB4D}"/>
              </a:ext>
            </a:extLst>
          </p:cNvPr>
          <p:cNvCxnSpPr/>
          <p:nvPr/>
        </p:nvCxnSpPr>
        <p:spPr>
          <a:xfrm>
            <a:off x="5234459" y="1937548"/>
            <a:ext cx="778713" cy="5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82ECB0-A673-1D43-80CB-A42BBEFC9961}"/>
              </a:ext>
            </a:extLst>
          </p:cNvPr>
          <p:cNvSpPr txBox="1"/>
          <p:nvPr/>
        </p:nvSpPr>
        <p:spPr>
          <a:xfrm rot="16200000">
            <a:off x="5196653" y="2216969"/>
            <a:ext cx="2709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263D5B-DDD7-6F48-802B-03DBED045085}"/>
              </a:ext>
            </a:extLst>
          </p:cNvPr>
          <p:cNvSpPr txBox="1"/>
          <p:nvPr/>
        </p:nvSpPr>
        <p:spPr>
          <a:xfrm rot="16200000">
            <a:off x="5008462" y="1382561"/>
            <a:ext cx="644407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Refined /</a:t>
            </a:r>
          </a:p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Usage </a:t>
            </a:r>
            <a:r>
              <a:rPr lang="en-US" sz="1050" dirty="0" err="1">
                <a:latin typeface="Arial" charset="0"/>
                <a:ea typeface="Arial" charset="0"/>
                <a:cs typeface="Arial" charset="0"/>
              </a:rPr>
              <a:t>Opt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Curved Right Arrow 29">
            <a:extLst>
              <a:ext uri="{FF2B5EF4-FFF2-40B4-BE49-F238E27FC236}">
                <a16:creationId xmlns:a16="http://schemas.microsoft.com/office/drawing/2014/main" id="{9103E07F-9ACB-9A40-BE53-8E4D110D9389}"/>
              </a:ext>
            </a:extLst>
          </p:cNvPr>
          <p:cNvSpPr/>
          <p:nvPr/>
        </p:nvSpPr>
        <p:spPr>
          <a:xfrm flipH="1" flipV="1">
            <a:off x="6046521" y="1724981"/>
            <a:ext cx="174877" cy="457300"/>
          </a:xfrm>
          <a:prstGeom prst="curvedRightArrow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DD682-694E-3048-B16B-381D7A53A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8378" y="2113205"/>
            <a:ext cx="360000" cy="36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3B52C8-0BFF-5C4D-A823-3A3B93940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061" y="2063063"/>
            <a:ext cx="360000" cy="36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CFF7FC-2047-4248-8CB1-3EF1B1ED6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052" y="1310673"/>
            <a:ext cx="360000" cy="266380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E7C9225-4483-DE42-899F-2BDCD794E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346898" y="1910995"/>
            <a:ext cx="364997" cy="3649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042F4E-AAF6-E04B-89D4-3B38398280FC}"/>
              </a:ext>
            </a:extLst>
          </p:cNvPr>
          <p:cNvSpPr txBox="1"/>
          <p:nvPr/>
        </p:nvSpPr>
        <p:spPr>
          <a:xfrm>
            <a:off x="6214202" y="2280703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Parallel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D5FB39-6E9A-2240-8A14-BB1FCAAE346E}"/>
              </a:ext>
            </a:extLst>
          </p:cNvPr>
          <p:cNvSpPr txBox="1"/>
          <p:nvPr/>
        </p:nvSpPr>
        <p:spPr>
          <a:xfrm>
            <a:off x="6327649" y="1605501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Query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67FFD6E-90FE-5040-BEB2-2CD2C0DB4E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351526" y="1213268"/>
            <a:ext cx="364997" cy="364997"/>
          </a:xfrm>
          <a:prstGeom prst="rect">
            <a:avLst/>
          </a:prstGeom>
          <a:noFill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46E269C-6369-1F4D-8747-5C73EFC6911C}"/>
              </a:ext>
            </a:extLst>
          </p:cNvPr>
          <p:cNvSpPr txBox="1"/>
          <p:nvPr/>
        </p:nvSpPr>
        <p:spPr>
          <a:xfrm>
            <a:off x="3681224" y="1872325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8226406-46B3-CE4C-8220-C935C99899C1}"/>
              </a:ext>
            </a:extLst>
          </p:cNvPr>
          <p:cNvSpPr/>
          <p:nvPr/>
        </p:nvSpPr>
        <p:spPr>
          <a:xfrm>
            <a:off x="4165134" y="1934327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40" name="Picture 6" descr="Image result for data pipeline icon">
            <a:extLst>
              <a:ext uri="{FF2B5EF4-FFF2-40B4-BE49-F238E27FC236}">
                <a16:creationId xmlns:a16="http://schemas.microsoft.com/office/drawing/2014/main" id="{82FD34D4-6647-CB4D-A6DF-AB1CF130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22" y="2317295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2AA5E3F4-09CB-514B-899E-61B3456EF905}"/>
              </a:ext>
            </a:extLst>
          </p:cNvPr>
          <p:cNvSpPr/>
          <p:nvPr/>
        </p:nvSpPr>
        <p:spPr>
          <a:xfrm>
            <a:off x="4726373" y="2256306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1BD344-6E4F-C34B-B36D-222C605F7F9D}"/>
              </a:ext>
            </a:extLst>
          </p:cNvPr>
          <p:cNvSpPr txBox="1"/>
          <p:nvPr/>
        </p:nvSpPr>
        <p:spPr>
          <a:xfrm>
            <a:off x="4683408" y="1860494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10AB777-8CA2-6B48-97F5-8EE01042F6FD}"/>
              </a:ext>
            </a:extLst>
          </p:cNvPr>
          <p:cNvSpPr/>
          <p:nvPr/>
        </p:nvSpPr>
        <p:spPr>
          <a:xfrm>
            <a:off x="7799942" y="759917"/>
            <a:ext cx="995498" cy="319941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Consumer</a:t>
            </a:r>
          </a:p>
        </p:txBody>
      </p:sp>
      <p:pic>
        <p:nvPicPr>
          <p:cNvPr id="44" name="Picture 43" descr="ildergebnis für datascience lab icon">
            <a:extLst>
              <a:ext uri="{FF2B5EF4-FFF2-40B4-BE49-F238E27FC236}">
                <a16:creationId xmlns:a16="http://schemas.microsoft.com/office/drawing/2014/main" id="{9346E709-48F6-E54D-9D76-E82296E8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13" y="1850582"/>
            <a:ext cx="294545" cy="2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6A67E02-5FB6-7648-8238-B1B924BDE4F8}"/>
              </a:ext>
            </a:extLst>
          </p:cNvPr>
          <p:cNvSpPr txBox="1"/>
          <p:nvPr/>
        </p:nvSpPr>
        <p:spPr>
          <a:xfrm>
            <a:off x="7948084" y="2177475"/>
            <a:ext cx="7502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Science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Workbench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D6A5C6E3-EE69-5444-A24B-CA9198CD9143}"/>
              </a:ext>
            </a:extLst>
          </p:cNvPr>
          <p:cNvSpPr/>
          <p:nvPr/>
        </p:nvSpPr>
        <p:spPr>
          <a:xfrm>
            <a:off x="6969048" y="1658655"/>
            <a:ext cx="799561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5E66B7-1871-9146-9F29-C063A1E5B9B1}"/>
              </a:ext>
            </a:extLst>
          </p:cNvPr>
          <p:cNvSpPr txBox="1"/>
          <p:nvPr/>
        </p:nvSpPr>
        <p:spPr>
          <a:xfrm>
            <a:off x="7041996" y="1528058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 / Search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1538F6EC-0369-B641-AC6E-B82B1171AA8C}"/>
              </a:ext>
            </a:extLst>
          </p:cNvPr>
          <p:cNvSpPr/>
          <p:nvPr/>
        </p:nvSpPr>
        <p:spPr>
          <a:xfrm>
            <a:off x="6968066" y="2104718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9F1396-46C0-E24F-BE87-55928386549E}"/>
              </a:ext>
            </a:extLst>
          </p:cNvPr>
          <p:cNvSpPr txBox="1"/>
          <p:nvPr/>
        </p:nvSpPr>
        <p:spPr>
          <a:xfrm>
            <a:off x="7026008" y="1988137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“Native” Raw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3AB56BF-E19F-2142-B4F6-FE901B56CB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9022" y="2744755"/>
            <a:ext cx="531381" cy="29055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7170" name="Picture 2" descr="Bildergebnis für apache zeppelin">
            <a:extLst>
              <a:ext uri="{FF2B5EF4-FFF2-40B4-BE49-F238E27FC236}">
                <a16:creationId xmlns:a16="http://schemas.microsoft.com/office/drawing/2014/main" id="{5EB1D2D1-C380-3D49-8D70-4A905D19A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572" y="2484923"/>
            <a:ext cx="482407" cy="3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903586F-5C85-5544-89B8-50E15FA922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6426" y="1338930"/>
            <a:ext cx="699983" cy="368055"/>
          </a:xfrm>
          <a:prstGeom prst="rect">
            <a:avLst/>
          </a:prstGeom>
          <a:ln>
            <a:noFill/>
          </a:ln>
        </p:spPr>
      </p:pic>
      <p:pic>
        <p:nvPicPr>
          <p:cNvPr id="71" name="Picture 70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36A0C9D4-B1A4-FF4E-B13C-E7045704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57" y="1803257"/>
            <a:ext cx="825037" cy="34032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pic>
        <p:nvPicPr>
          <p:cNvPr id="73" name="Picture 8" descr="https://hadoopi.files.wordpress.com/2014/10/screen-shot-2014-10-25-at-14-29-50.png">
            <a:extLst>
              <a:ext uri="{FF2B5EF4-FFF2-40B4-BE49-F238E27FC236}">
                <a16:creationId xmlns:a16="http://schemas.microsoft.com/office/drawing/2014/main" id="{F9CEAB4D-41F3-5E49-8867-FDF1E4E26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058" y="1183482"/>
            <a:ext cx="815525" cy="3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73562-B3A8-9847-9951-3773F3EB54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E9E9C98-A3E4-EE4E-93FB-7D677249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33" y="2818859"/>
            <a:ext cx="798845" cy="1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DBA1FBC-58AF-9846-8FE0-3796EC3110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5185" y="1187521"/>
            <a:ext cx="396000" cy="396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47DD3C2-7064-F840-B841-95681D15F086}"/>
              </a:ext>
            </a:extLst>
          </p:cNvPr>
          <p:cNvSpPr txBox="1"/>
          <p:nvPr/>
        </p:nvSpPr>
        <p:spPr>
          <a:xfrm>
            <a:off x="8099208" y="1594414"/>
            <a:ext cx="39113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Bi Tool</a:t>
            </a:r>
          </a:p>
        </p:txBody>
      </p:sp>
      <p:pic>
        <p:nvPicPr>
          <p:cNvPr id="75" name="Picture 74" descr="Scaling Kafka Connect Streaming Data Processing | Instaclustr">
            <a:extLst>
              <a:ext uri="{FF2B5EF4-FFF2-40B4-BE49-F238E27FC236}">
                <a16:creationId xmlns:a16="http://schemas.microsoft.com/office/drawing/2014/main" id="{134B8D64-32D4-0442-B4DC-564982A6E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03" y="1283750"/>
            <a:ext cx="580978" cy="5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Trino | Distributed SQL query engine for big data">
            <a:extLst>
              <a:ext uri="{FF2B5EF4-FFF2-40B4-BE49-F238E27FC236}">
                <a16:creationId xmlns:a16="http://schemas.microsoft.com/office/drawing/2014/main" id="{031DB938-465E-DE41-9B3F-D394F02A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00" y="849057"/>
            <a:ext cx="815525" cy="36698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F6B25E1-E905-4360-DE6A-58F595778131}"/>
              </a:ext>
            </a:extLst>
          </p:cNvPr>
          <p:cNvSpPr/>
          <p:nvPr/>
        </p:nvSpPr>
        <p:spPr>
          <a:xfrm>
            <a:off x="618153" y="1042254"/>
            <a:ext cx="646159" cy="267895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D5A7D3-16AF-8AF5-F404-D690C7CB400D}"/>
              </a:ext>
            </a:extLst>
          </p:cNvPr>
          <p:cNvSpPr txBox="1"/>
          <p:nvPr/>
        </p:nvSpPr>
        <p:spPr>
          <a:xfrm>
            <a:off x="642179" y="3425086"/>
            <a:ext cx="59631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Salesorder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2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23599586-C22A-DD4A-7472-A5CF5714B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76" y="3067948"/>
            <a:ext cx="329264" cy="3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F166EAD-0DF9-8369-3D51-4D11D9069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338" y="1522957"/>
            <a:ext cx="324000" cy="324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BE9B3C6-A2D6-76C6-3EF7-40CCFAA946F6}"/>
              </a:ext>
            </a:extLst>
          </p:cNvPr>
          <p:cNvSpPr txBox="1"/>
          <p:nvPr/>
        </p:nvSpPr>
        <p:spPr>
          <a:xfrm flipH="1">
            <a:off x="658243" y="1919012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Customer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0EFC12A6-B4B3-DAE4-C040-5E26FE8AA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703" y="2299195"/>
            <a:ext cx="324000" cy="3240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4643C0D-5BEF-F2A9-9029-018F6C6DB013}"/>
              </a:ext>
            </a:extLst>
          </p:cNvPr>
          <p:cNvSpPr txBox="1"/>
          <p:nvPr/>
        </p:nvSpPr>
        <p:spPr>
          <a:xfrm flipH="1">
            <a:off x="654886" y="2704358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Product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1" name="Picture 80" descr="Getting started with Kafka Connect / Connectors - Knoldus Blogs">
            <a:extLst>
              <a:ext uri="{FF2B5EF4-FFF2-40B4-BE49-F238E27FC236}">
                <a16:creationId xmlns:a16="http://schemas.microsoft.com/office/drawing/2014/main" id="{8AB63A7A-47B7-9690-2AA8-FB7E93A01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28" y="1462928"/>
            <a:ext cx="713144" cy="34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F0EF5F0-C786-F5CE-73FD-E6C3ED53C8D4}"/>
              </a:ext>
            </a:extLst>
          </p:cNvPr>
          <p:cNvSpPr txBox="1"/>
          <p:nvPr/>
        </p:nvSpPr>
        <p:spPr>
          <a:xfrm>
            <a:off x="3880971" y="352754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E43E49D9-A88B-A98B-CDD1-AE709C44936A}"/>
              </a:ext>
            </a:extLst>
          </p:cNvPr>
          <p:cNvSpPr/>
          <p:nvPr/>
        </p:nvSpPr>
        <p:spPr>
          <a:xfrm>
            <a:off x="3724189" y="3244102"/>
            <a:ext cx="1019024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84" name="Bent Arrow 83">
            <a:extLst>
              <a:ext uri="{FF2B5EF4-FFF2-40B4-BE49-F238E27FC236}">
                <a16:creationId xmlns:a16="http://schemas.microsoft.com/office/drawing/2014/main" id="{7677EA99-CD97-4C10-8B39-A6A09456BA6F}"/>
              </a:ext>
            </a:extLst>
          </p:cNvPr>
          <p:cNvSpPr/>
          <p:nvPr/>
        </p:nvSpPr>
        <p:spPr>
          <a:xfrm rot="5400000" flipH="1" flipV="1">
            <a:off x="3750541" y="2974723"/>
            <a:ext cx="313711" cy="1637956"/>
          </a:xfrm>
          <a:prstGeom prst="bentArrow">
            <a:avLst>
              <a:gd name="adj1" fmla="val 28345"/>
              <a:gd name="adj2" fmla="val 33273"/>
              <a:gd name="adj3" fmla="val 29640"/>
              <a:gd name="adj4" fmla="val 54431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42A151C2-631C-B2E9-F59D-DE0E8851451C}"/>
              </a:ext>
            </a:extLst>
          </p:cNvPr>
          <p:cNvSpPr/>
          <p:nvPr/>
        </p:nvSpPr>
        <p:spPr>
          <a:xfrm>
            <a:off x="4932805" y="3099246"/>
            <a:ext cx="2002845" cy="9088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91ED3501-8B64-065C-AF4A-D1E555081C00}"/>
              </a:ext>
            </a:extLst>
          </p:cNvPr>
          <p:cNvSpPr/>
          <p:nvPr/>
        </p:nvSpPr>
        <p:spPr>
          <a:xfrm>
            <a:off x="4821890" y="3153316"/>
            <a:ext cx="2049469" cy="90424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7102FD5B-F39D-0419-AEFC-2A2EB860C1AC}"/>
              </a:ext>
            </a:extLst>
          </p:cNvPr>
          <p:cNvSpPr/>
          <p:nvPr/>
        </p:nvSpPr>
        <p:spPr>
          <a:xfrm>
            <a:off x="4768425" y="3190975"/>
            <a:ext cx="2030166" cy="899436"/>
          </a:xfrm>
          <a:prstGeom prst="roundRect">
            <a:avLst>
              <a:gd name="adj" fmla="val 1488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Stream Processing Cluster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18AD0BFE-1EDE-ECB4-A0D2-B5A59843A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871" y="3472324"/>
            <a:ext cx="445942" cy="276999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DED9CB1-DDA4-5DB9-F0BD-5E523524B2FC}"/>
              </a:ext>
            </a:extLst>
          </p:cNvPr>
          <p:cNvSpPr txBox="1"/>
          <p:nvPr/>
        </p:nvSpPr>
        <p:spPr>
          <a:xfrm>
            <a:off x="4884890" y="3813294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Processor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65F03F7-ED44-5418-7554-9BDF53AD328A}"/>
              </a:ext>
            </a:extLst>
          </p:cNvPr>
          <p:cNvSpPr txBox="1"/>
          <p:nvPr/>
        </p:nvSpPr>
        <p:spPr>
          <a:xfrm>
            <a:off x="6292938" y="3810458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Model /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pic>
        <p:nvPicPr>
          <p:cNvPr id="91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71F054E6-2234-D10F-3D00-5CFC6F5F9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921" y="3477376"/>
            <a:ext cx="314305" cy="31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4" descr="Image result for rule engine icon logo">
            <a:extLst>
              <a:ext uri="{FF2B5EF4-FFF2-40B4-BE49-F238E27FC236}">
                <a16:creationId xmlns:a16="http://schemas.microsoft.com/office/drawing/2014/main" id="{83971D86-F92D-DB39-64E3-67803B030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788" y="3449510"/>
            <a:ext cx="396000" cy="378195"/>
          </a:xfrm>
          <a:prstGeom prst="rect">
            <a:avLst/>
          </a:prstGeom>
          <a:solidFill>
            <a:srgbClr val="FFFDB6"/>
          </a:solidFill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2C8D59-CC24-1ECF-5F4D-C57809291404}"/>
              </a:ext>
            </a:extLst>
          </p:cNvPr>
          <p:cNvSpPr txBox="1"/>
          <p:nvPr/>
        </p:nvSpPr>
        <p:spPr>
          <a:xfrm>
            <a:off x="5642888" y="3810047"/>
            <a:ext cx="3847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0FC75CAC-E5D7-C22F-E837-A683A1D225B5}"/>
              </a:ext>
            </a:extLst>
          </p:cNvPr>
          <p:cNvSpPr/>
          <p:nvPr/>
        </p:nvSpPr>
        <p:spPr>
          <a:xfrm>
            <a:off x="6968066" y="3515437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EDA47C5C-C760-7FA8-17BD-3040D156323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20448" y="4210634"/>
            <a:ext cx="550283" cy="24692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34651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– Access Results using SQL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322493" y="1904435"/>
            <a:ext cx="982928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334216" y="1693958"/>
            <a:ext cx="39113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Upload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CAA154-5F3E-E645-BCB4-C3A5CEF634B1}"/>
              </a:ext>
            </a:extLst>
          </p:cNvPr>
          <p:cNvSpPr/>
          <p:nvPr/>
        </p:nvSpPr>
        <p:spPr>
          <a:xfrm>
            <a:off x="2544465" y="891346"/>
            <a:ext cx="1562016" cy="1871991"/>
          </a:xfrm>
          <a:prstGeom prst="roundRect">
            <a:avLst>
              <a:gd name="adj" fmla="val 516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05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706430-56D1-2F49-BA4E-A4138C628020}"/>
              </a:ext>
            </a:extLst>
          </p:cNvPr>
          <p:cNvSpPr/>
          <p:nvPr/>
        </p:nvSpPr>
        <p:spPr>
          <a:xfrm>
            <a:off x="2449250" y="942770"/>
            <a:ext cx="1601889" cy="1897242"/>
          </a:xfrm>
          <a:prstGeom prst="roundRect">
            <a:avLst>
              <a:gd name="adj" fmla="val 346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529F2D-4FE9-9442-929F-D15FBFE2249C}"/>
              </a:ext>
            </a:extLst>
          </p:cNvPr>
          <p:cNvSpPr/>
          <p:nvPr/>
        </p:nvSpPr>
        <p:spPr>
          <a:xfrm>
            <a:off x="2342356" y="995742"/>
            <a:ext cx="1661321" cy="1913815"/>
          </a:xfrm>
          <a:prstGeom prst="roundRect">
            <a:avLst>
              <a:gd name="adj" fmla="val 7441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(Big) Data Persist &amp; Process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F0378E-C71F-754B-A11A-68129C01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016" y="1506153"/>
            <a:ext cx="360000" cy="36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E3FAF9-C43C-4C4E-9665-BB97E3D33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699" y="1456011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9DA0B4-1EA3-0740-8946-F3A26F0E9863}"/>
              </a:ext>
            </a:extLst>
          </p:cNvPr>
          <p:cNvSpPr txBox="1"/>
          <p:nvPr/>
        </p:nvSpPr>
        <p:spPr>
          <a:xfrm>
            <a:off x="2702456" y="1985703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DE8996-4A23-7843-BC95-015AF967EE91}"/>
              </a:ext>
            </a:extLst>
          </p:cNvPr>
          <p:cNvSpPr txBox="1"/>
          <p:nvPr/>
        </p:nvSpPr>
        <p:spPr>
          <a:xfrm>
            <a:off x="2669083" y="2702454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118267-2E1A-B542-A748-62A27CD8DB4D}"/>
              </a:ext>
            </a:extLst>
          </p:cNvPr>
          <p:cNvCxnSpPr>
            <a:cxnSpLocks/>
          </p:cNvCxnSpPr>
          <p:nvPr/>
        </p:nvCxnSpPr>
        <p:spPr>
          <a:xfrm>
            <a:off x="2407732" y="2146345"/>
            <a:ext cx="778713" cy="5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82ECB0-A673-1D43-80CB-A42BBEFC9961}"/>
              </a:ext>
            </a:extLst>
          </p:cNvPr>
          <p:cNvSpPr txBox="1"/>
          <p:nvPr/>
        </p:nvSpPr>
        <p:spPr>
          <a:xfrm rot="16200000">
            <a:off x="2369926" y="2425766"/>
            <a:ext cx="2709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263D5B-DDD7-6F48-802B-03DBED045085}"/>
              </a:ext>
            </a:extLst>
          </p:cNvPr>
          <p:cNvSpPr txBox="1"/>
          <p:nvPr/>
        </p:nvSpPr>
        <p:spPr>
          <a:xfrm rot="16200000">
            <a:off x="2181735" y="1591358"/>
            <a:ext cx="644407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Refined /</a:t>
            </a:r>
          </a:p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Usage </a:t>
            </a:r>
            <a:r>
              <a:rPr lang="en-US" sz="1050" dirty="0" err="1">
                <a:latin typeface="Arial" charset="0"/>
                <a:ea typeface="Arial" charset="0"/>
                <a:cs typeface="Arial" charset="0"/>
              </a:rPr>
              <a:t>Opt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Curved Right Arrow 29">
            <a:extLst>
              <a:ext uri="{FF2B5EF4-FFF2-40B4-BE49-F238E27FC236}">
                <a16:creationId xmlns:a16="http://schemas.microsoft.com/office/drawing/2014/main" id="{9103E07F-9ACB-9A40-BE53-8E4D110D9389}"/>
              </a:ext>
            </a:extLst>
          </p:cNvPr>
          <p:cNvSpPr/>
          <p:nvPr/>
        </p:nvSpPr>
        <p:spPr>
          <a:xfrm flipH="1" flipV="1">
            <a:off x="3219794" y="1933778"/>
            <a:ext cx="174877" cy="457300"/>
          </a:xfrm>
          <a:prstGeom prst="curvedRightArrow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DD682-694E-3048-B16B-381D7A53A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651" y="2322002"/>
            <a:ext cx="360000" cy="36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3B52C8-0BFF-5C4D-A823-3A3B93940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334" y="2271860"/>
            <a:ext cx="360000" cy="36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CFF7FC-2047-4248-8CB1-3EF1B1ED6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325" y="1519470"/>
            <a:ext cx="360000" cy="266380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E7C9225-4483-DE42-899F-2BDCD794E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520171" y="2140936"/>
            <a:ext cx="364997" cy="3649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042F4E-AAF6-E04B-89D4-3B38398280FC}"/>
              </a:ext>
            </a:extLst>
          </p:cNvPr>
          <p:cNvSpPr txBox="1"/>
          <p:nvPr/>
        </p:nvSpPr>
        <p:spPr>
          <a:xfrm>
            <a:off x="3387475" y="2510644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Parallel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D5FB39-6E9A-2240-8A14-BB1FCAAE346E}"/>
              </a:ext>
            </a:extLst>
          </p:cNvPr>
          <p:cNvSpPr txBox="1"/>
          <p:nvPr/>
        </p:nvSpPr>
        <p:spPr>
          <a:xfrm>
            <a:off x="3500922" y="1814298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Query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67FFD6E-90FE-5040-BEB2-2CD2C0DB4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524799" y="1422065"/>
            <a:ext cx="364997" cy="364997"/>
          </a:xfrm>
          <a:prstGeom prst="rect">
            <a:avLst/>
          </a:prstGeom>
          <a:noFill/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10AB777-8CA2-6B48-97F5-8EE01042F6FD}"/>
              </a:ext>
            </a:extLst>
          </p:cNvPr>
          <p:cNvSpPr/>
          <p:nvPr/>
        </p:nvSpPr>
        <p:spPr>
          <a:xfrm>
            <a:off x="6920189" y="1321984"/>
            <a:ext cx="995498" cy="239922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Consumer</a:t>
            </a:r>
          </a:p>
        </p:txBody>
      </p:sp>
      <p:pic>
        <p:nvPicPr>
          <p:cNvPr id="44" name="Picture 43" descr="ildergebnis für datascience lab icon">
            <a:extLst>
              <a:ext uri="{FF2B5EF4-FFF2-40B4-BE49-F238E27FC236}">
                <a16:creationId xmlns:a16="http://schemas.microsoft.com/office/drawing/2014/main" id="{9346E709-48F6-E54D-9D76-E82296E8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60" y="2283647"/>
            <a:ext cx="294545" cy="2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6A67E02-5FB6-7648-8238-B1B924BDE4F8}"/>
              </a:ext>
            </a:extLst>
          </p:cNvPr>
          <p:cNvSpPr txBox="1"/>
          <p:nvPr/>
        </p:nvSpPr>
        <p:spPr>
          <a:xfrm>
            <a:off x="7068331" y="2610540"/>
            <a:ext cx="7502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Science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Workbench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D6A5C6E3-EE69-5444-A24B-CA9198CD9143}"/>
              </a:ext>
            </a:extLst>
          </p:cNvPr>
          <p:cNvSpPr/>
          <p:nvPr/>
        </p:nvSpPr>
        <p:spPr>
          <a:xfrm>
            <a:off x="4142321" y="1814592"/>
            <a:ext cx="799561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5E66B7-1871-9146-9F29-C063A1E5B9B1}"/>
              </a:ext>
            </a:extLst>
          </p:cNvPr>
          <p:cNvSpPr txBox="1"/>
          <p:nvPr/>
        </p:nvSpPr>
        <p:spPr>
          <a:xfrm>
            <a:off x="4394006" y="1684957"/>
            <a:ext cx="23724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1538F6EC-0369-B641-AC6E-B82B1171AA8C}"/>
              </a:ext>
            </a:extLst>
          </p:cNvPr>
          <p:cNvSpPr/>
          <p:nvPr/>
        </p:nvSpPr>
        <p:spPr>
          <a:xfrm>
            <a:off x="4141339" y="2260655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9F1396-46C0-E24F-BE87-55928386549E}"/>
              </a:ext>
            </a:extLst>
          </p:cNvPr>
          <p:cNvSpPr txBox="1"/>
          <p:nvPr/>
        </p:nvSpPr>
        <p:spPr>
          <a:xfrm>
            <a:off x="4199281" y="2144074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“Native” Raw</a:t>
            </a:r>
          </a:p>
        </p:txBody>
      </p:sp>
      <p:pic>
        <p:nvPicPr>
          <p:cNvPr id="7170" name="Picture 2" descr="Bildergebnis für apache zeppelin">
            <a:extLst>
              <a:ext uri="{FF2B5EF4-FFF2-40B4-BE49-F238E27FC236}">
                <a16:creationId xmlns:a16="http://schemas.microsoft.com/office/drawing/2014/main" id="{5EB1D2D1-C380-3D49-8D70-4A905D19A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483" y="2202912"/>
            <a:ext cx="482407" cy="3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73562-B3A8-9847-9951-3773F3EB54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CDBA1FBC-58AF-9846-8FE0-3796EC3110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432" y="1620586"/>
            <a:ext cx="396000" cy="396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47DD3C2-7064-F840-B841-95681D15F086}"/>
              </a:ext>
            </a:extLst>
          </p:cNvPr>
          <p:cNvSpPr txBox="1"/>
          <p:nvPr/>
        </p:nvSpPr>
        <p:spPr>
          <a:xfrm>
            <a:off x="7219455" y="2027479"/>
            <a:ext cx="39113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Bi Tool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F6B25E1-E905-4360-DE6A-58F595778131}"/>
              </a:ext>
            </a:extLst>
          </p:cNvPr>
          <p:cNvSpPr/>
          <p:nvPr/>
        </p:nvSpPr>
        <p:spPr>
          <a:xfrm>
            <a:off x="618153" y="1042254"/>
            <a:ext cx="646159" cy="267895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EF166EAD-0DF9-8369-3D51-4D11D9069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38" y="1522957"/>
            <a:ext cx="324000" cy="324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BE9B3C6-A2D6-76C6-3EF7-40CCFAA946F6}"/>
              </a:ext>
            </a:extLst>
          </p:cNvPr>
          <p:cNvSpPr txBox="1"/>
          <p:nvPr/>
        </p:nvSpPr>
        <p:spPr>
          <a:xfrm flipH="1">
            <a:off x="658243" y="1919012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MDM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0EFC12A6-B4B3-DAE4-C040-5E26FE8AA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03" y="2299195"/>
            <a:ext cx="324000" cy="3240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4643C0D-5BEF-F2A9-9029-018F6C6DB013}"/>
              </a:ext>
            </a:extLst>
          </p:cNvPr>
          <p:cNvSpPr txBox="1"/>
          <p:nvPr/>
        </p:nvSpPr>
        <p:spPr>
          <a:xfrm flipH="1">
            <a:off x="615899" y="2704124"/>
            <a:ext cx="6676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Operations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 descr="AWS S3 (Simple Storage Service) - ThinCor">
            <a:extLst>
              <a:ext uri="{FF2B5EF4-FFF2-40B4-BE49-F238E27FC236}">
                <a16:creationId xmlns:a16="http://schemas.microsoft.com/office/drawing/2014/main" id="{55EB59ED-EBC3-560D-7316-8801D3719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62" y="2876863"/>
            <a:ext cx="594112" cy="30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A3B536-13C9-0E73-FAE2-3A34FC46D8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7870" y="2706718"/>
            <a:ext cx="531381" cy="29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CD0FF3-E7D8-1627-4905-E3BCD1065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079" y="2986550"/>
            <a:ext cx="798845" cy="1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D42074-DE6B-029C-99BD-DC368C811C8B}"/>
              </a:ext>
            </a:extLst>
          </p:cNvPr>
          <p:cNvSpPr/>
          <p:nvPr/>
        </p:nvSpPr>
        <p:spPr>
          <a:xfrm>
            <a:off x="5015586" y="1532758"/>
            <a:ext cx="995498" cy="218845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Integration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42830-6070-1E41-5D81-7C081CCD8E8E}"/>
              </a:ext>
            </a:extLst>
          </p:cNvPr>
          <p:cNvSpPr txBox="1"/>
          <p:nvPr/>
        </p:nvSpPr>
        <p:spPr>
          <a:xfrm>
            <a:off x="5116629" y="2297366"/>
            <a:ext cx="7245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Query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Virtualization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AD7490-A295-0EDB-A02E-1B9212320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308827" y="1884591"/>
            <a:ext cx="364997" cy="364997"/>
          </a:xfrm>
          <a:prstGeom prst="rect">
            <a:avLst/>
          </a:prstGeom>
          <a:noFill/>
        </p:spPr>
      </p:pic>
      <p:pic>
        <p:nvPicPr>
          <p:cNvPr id="1030" name="Picture 6" descr="Api - Kostenlose schnittstelle Icons">
            <a:extLst>
              <a:ext uri="{FF2B5EF4-FFF2-40B4-BE49-F238E27FC236}">
                <a16:creationId xmlns:a16="http://schemas.microsoft.com/office/drawing/2014/main" id="{AD624165-09FC-555A-9003-08CC3ED2B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27" y="2869043"/>
            <a:ext cx="328598" cy="32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Trino | Distributed SQL query engine for big data">
            <a:extLst>
              <a:ext uri="{FF2B5EF4-FFF2-40B4-BE49-F238E27FC236}">
                <a16:creationId xmlns:a16="http://schemas.microsoft.com/office/drawing/2014/main" id="{031DB938-465E-DE41-9B3F-D394F02A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418" y="1760004"/>
            <a:ext cx="815525" cy="366986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A3F46D-13D4-A1B8-9784-4E821DEE042F}"/>
              </a:ext>
            </a:extLst>
          </p:cNvPr>
          <p:cNvSpPr txBox="1"/>
          <p:nvPr/>
        </p:nvSpPr>
        <p:spPr>
          <a:xfrm>
            <a:off x="5047652" y="3197641"/>
            <a:ext cx="9297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API Composition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16441B0-60DE-213D-962A-AFC34E604841}"/>
              </a:ext>
            </a:extLst>
          </p:cNvPr>
          <p:cNvSpPr/>
          <p:nvPr/>
        </p:nvSpPr>
        <p:spPr>
          <a:xfrm>
            <a:off x="6083299" y="2390366"/>
            <a:ext cx="799561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CD81B9-3C46-6DC2-61B2-F8DC1B7E750C}"/>
              </a:ext>
            </a:extLst>
          </p:cNvPr>
          <p:cNvSpPr txBox="1"/>
          <p:nvPr/>
        </p:nvSpPr>
        <p:spPr>
          <a:xfrm>
            <a:off x="6156247" y="2259769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 / Search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FAB6E81-D801-4DB3-1AC2-315890B8578E}"/>
              </a:ext>
            </a:extLst>
          </p:cNvPr>
          <p:cNvSpPr/>
          <p:nvPr/>
        </p:nvSpPr>
        <p:spPr>
          <a:xfrm>
            <a:off x="6083299" y="2801123"/>
            <a:ext cx="799561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A83C67-B77B-DB33-9850-0E04771AB5E6}"/>
              </a:ext>
            </a:extLst>
          </p:cNvPr>
          <p:cNvSpPr txBox="1"/>
          <p:nvPr/>
        </p:nvSpPr>
        <p:spPr>
          <a:xfrm>
            <a:off x="6086066" y="2661462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HTTP (REST)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750509D-9B81-A3CA-27EF-D45F3D0F7627}"/>
              </a:ext>
            </a:extLst>
          </p:cNvPr>
          <p:cNvSpPr/>
          <p:nvPr/>
        </p:nvSpPr>
        <p:spPr>
          <a:xfrm>
            <a:off x="6075864" y="3143794"/>
            <a:ext cx="799561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AEA22A-6A9B-5E82-9474-E97A82D4F5BA}"/>
              </a:ext>
            </a:extLst>
          </p:cNvPr>
          <p:cNvSpPr txBox="1"/>
          <p:nvPr/>
        </p:nvSpPr>
        <p:spPr>
          <a:xfrm>
            <a:off x="6073330" y="3033342"/>
            <a:ext cx="91050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HTTP (</a:t>
            </a:r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GraphQL</a:t>
            </a: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)</a:t>
            </a:r>
          </a:p>
        </p:txBody>
      </p:sp>
      <p:pic>
        <p:nvPicPr>
          <p:cNvPr id="1032" name="Picture 8" descr="Desktop Application App icon PNG and SVG Vector Free Download">
            <a:extLst>
              <a:ext uri="{FF2B5EF4-FFF2-40B4-BE49-F238E27FC236}">
                <a16:creationId xmlns:a16="http://schemas.microsoft.com/office/drawing/2014/main" id="{512CF933-A81C-6539-BB4D-4510F304C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550" y="3013538"/>
            <a:ext cx="338422" cy="27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D4001A3-E96C-8351-41E4-A0D0B670CDC9}"/>
              </a:ext>
            </a:extLst>
          </p:cNvPr>
          <p:cNvSpPr txBox="1"/>
          <p:nvPr/>
        </p:nvSpPr>
        <p:spPr>
          <a:xfrm>
            <a:off x="7129243" y="3332101"/>
            <a:ext cx="62837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Application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902EC1E-25C0-F965-A095-0598B972B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126" y="3344010"/>
            <a:ext cx="617467" cy="32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yk | Nordic APIs">
            <a:extLst>
              <a:ext uri="{FF2B5EF4-FFF2-40B4-BE49-F238E27FC236}">
                <a16:creationId xmlns:a16="http://schemas.microsoft.com/office/drawing/2014/main" id="{920D8741-FB2E-4270-6798-8A9ED3979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127" y="3640797"/>
            <a:ext cx="531382" cy="24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ight Arrow 46">
            <a:extLst>
              <a:ext uri="{FF2B5EF4-FFF2-40B4-BE49-F238E27FC236}">
                <a16:creationId xmlns:a16="http://schemas.microsoft.com/office/drawing/2014/main" id="{EF556F75-D7B4-41D3-662F-2F24F4185A53}"/>
              </a:ext>
            </a:extLst>
          </p:cNvPr>
          <p:cNvSpPr/>
          <p:nvPr/>
        </p:nvSpPr>
        <p:spPr>
          <a:xfrm>
            <a:off x="1308852" y="3468358"/>
            <a:ext cx="3687539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C5F96D-3EAF-7563-B6A6-5AFC3427B72F}"/>
              </a:ext>
            </a:extLst>
          </p:cNvPr>
          <p:cNvSpPr txBox="1"/>
          <p:nvPr/>
        </p:nvSpPr>
        <p:spPr>
          <a:xfrm>
            <a:off x="3067823" y="3355884"/>
            <a:ext cx="23724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</a:t>
            </a:r>
          </a:p>
        </p:txBody>
      </p:sp>
      <p:pic>
        <p:nvPicPr>
          <p:cNvPr id="1038" name="Picture 14" descr="Hasura Brand Assets | Hasura GraphQL Engine">
            <a:extLst>
              <a:ext uri="{FF2B5EF4-FFF2-40B4-BE49-F238E27FC236}">
                <a16:creationId xmlns:a16="http://schemas.microsoft.com/office/drawing/2014/main" id="{F5AF6763-23AA-6C92-428B-99FA9B808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858" y="3917790"/>
            <a:ext cx="526651" cy="15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Trino | Distributed SQL query engine for big data">
            <a:extLst>
              <a:ext uri="{FF2B5EF4-FFF2-40B4-BE49-F238E27FC236}">
                <a16:creationId xmlns:a16="http://schemas.microsoft.com/office/drawing/2014/main" id="{E57BB86A-A854-49C4-B8B2-F2DC3333F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17" y="1226058"/>
            <a:ext cx="815525" cy="3669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6895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046C1-4896-7949-AF8C-1CA95CF0BC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13288"/>
            <a:ext cx="574675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285038"/>
      </p:ext>
    </p:extLst>
  </p:cSld>
  <p:clrMapOvr>
    <a:masterClrMapping/>
  </p:clrMapOvr>
</p:sld>
</file>

<file path=ppt/theme/theme1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1B090B0-AF7A-444F-9E84-43A4E17F0019}" vid="{F64AD7B3-42F6-0949-A4D1-B671BEA2D68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Props1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DAABE6B-7EDE-498E-A165-B1EE51F54FE7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36351cdd-0dd9-4b4a-8e5c-007e4cafafda"/>
    <ds:schemaRef ds:uri="http://purl.org/dc/dcmitype/"/>
    <ds:schemaRef ds:uri="http://purl.org/dc/elements/1.1/"/>
    <ds:schemaRef ds:uri="c4b9e184-14ce-443c-b89e-4fb866c8376b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10512</TotalTime>
  <Words>504</Words>
  <Application>Microsoft Macintosh PowerPoint</Application>
  <PresentationFormat>On-screen Show (16:9)</PresentationFormat>
  <Paragraphs>263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Courier New</vt:lpstr>
      <vt:lpstr>Impact</vt:lpstr>
      <vt:lpstr>Lucida Grande</vt:lpstr>
      <vt:lpstr>Segoe UI</vt:lpstr>
      <vt:lpstr>1_Benutzerdefiniertes Design</vt:lpstr>
      <vt:lpstr>Demo – Data Lake with EShop</vt:lpstr>
      <vt:lpstr>Modern Data Architecture</vt:lpstr>
      <vt:lpstr>Live Demo – Streaming Data Ingestion</vt:lpstr>
      <vt:lpstr>Live Demo -  Stream Data Processing</vt:lpstr>
      <vt:lpstr>Live Demo – Store Raw Data</vt:lpstr>
      <vt:lpstr>Live Demo – Big Data Processing</vt:lpstr>
      <vt:lpstr>Live Demo – Access Results using SQL</vt:lpstr>
      <vt:lpstr>Live Demo – Access Results using SQL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Schmutz, Guido</cp:lastModifiedBy>
  <cp:revision>87</cp:revision>
  <cp:lastPrinted>2020-11-27T07:54:34Z</cp:lastPrinted>
  <dcterms:created xsi:type="dcterms:W3CDTF">2019-09-11T18:47:12Z</dcterms:created>
  <dcterms:modified xsi:type="dcterms:W3CDTF">2022-09-09T05:41:47Z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